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6" r:id="rId4"/>
  </p:sldMasterIdLst>
  <p:notesMasterIdLst>
    <p:notesMasterId r:id="rId29"/>
  </p:notesMasterIdLst>
  <p:handoutMasterIdLst>
    <p:handoutMasterId r:id="rId30"/>
  </p:handoutMasterIdLst>
  <p:sldIdLst>
    <p:sldId id="256" r:id="rId5"/>
    <p:sldId id="277" r:id="rId6"/>
    <p:sldId id="261" r:id="rId7"/>
    <p:sldId id="258" r:id="rId8"/>
    <p:sldId id="295" r:id="rId9"/>
    <p:sldId id="296" r:id="rId10"/>
    <p:sldId id="297" r:id="rId11"/>
    <p:sldId id="298" r:id="rId12"/>
    <p:sldId id="276" r:id="rId13"/>
    <p:sldId id="299" r:id="rId14"/>
    <p:sldId id="262" r:id="rId15"/>
    <p:sldId id="289" r:id="rId16"/>
    <p:sldId id="264" r:id="rId17"/>
    <p:sldId id="278" r:id="rId18"/>
    <p:sldId id="266" r:id="rId19"/>
    <p:sldId id="292" r:id="rId20"/>
    <p:sldId id="268" r:id="rId21"/>
    <p:sldId id="280" r:id="rId22"/>
    <p:sldId id="270" r:id="rId23"/>
    <p:sldId id="294" r:id="rId24"/>
    <p:sldId id="260" r:id="rId25"/>
    <p:sldId id="282" r:id="rId26"/>
    <p:sldId id="283" r:id="rId27"/>
    <p:sldId id="27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3" autoAdjust="0"/>
    <p:restoredTop sz="94096" autoAdjust="0"/>
  </p:normalViewPr>
  <p:slideViewPr>
    <p:cSldViewPr snapToGrid="0">
      <p:cViewPr varScale="1">
        <p:scale>
          <a:sx n="68" d="100"/>
          <a:sy n="68" d="100"/>
        </p:scale>
        <p:origin x="198" y="45"/>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6/12/2023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6/12/2023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endParaRPr lang="en-US"/>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adran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495A4C6-232E-4A1A-B575-7EF7F414FDF6}"/>
              </a:ext>
            </a:extLst>
          </p:cNvPr>
          <p:cNvSpPr>
            <a:spLocks noGrp="1"/>
          </p:cNvSpPr>
          <p:nvPr>
            <p:ph type="title" hasCustomPrompt="1"/>
          </p:nvPr>
        </p:nvSpPr>
        <p:spPr>
          <a:xfrm>
            <a:off x="838200" y="365125"/>
            <a:ext cx="10515600" cy="1325563"/>
          </a:xfrm>
        </p:spPr>
        <p:txBody>
          <a:bodyPr>
            <a:normAutofit/>
          </a:bodyPr>
          <a:lstStyle>
            <a:lvl1pPr algn="l">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2B4C6F7E-40F0-42B1-AFE0-D3C95660E0DC}"/>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18" name="Text Placeholder 14">
            <a:extLst>
              <a:ext uri="{FF2B5EF4-FFF2-40B4-BE49-F238E27FC236}">
                <a16:creationId xmlns:a16="http://schemas.microsoft.com/office/drawing/2014/main" id="{42EE46E3-709F-4AE9-AECE-FD647B6DCFDE}"/>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sp>
        <p:nvSpPr>
          <p:cNvPr id="26" name="Text Placeholder 14">
            <a:extLst>
              <a:ext uri="{FF2B5EF4-FFF2-40B4-BE49-F238E27FC236}">
                <a16:creationId xmlns:a16="http://schemas.microsoft.com/office/drawing/2014/main" id="{3194FB4F-01AC-4A0E-BBE2-CF2B69F6FAC0}"/>
              </a:ext>
            </a:extLst>
          </p:cNvPr>
          <p:cNvSpPr>
            <a:spLocks noGrp="1"/>
          </p:cNvSpPr>
          <p:nvPr>
            <p:ph type="body" sz="quarter" idx="26" hasCustomPrompt="1"/>
          </p:nvPr>
        </p:nvSpPr>
        <p:spPr>
          <a:xfrm>
            <a:off x="7522269" y="2169263"/>
            <a:ext cx="1706965" cy="1048575"/>
          </a:xfrm>
          <a:prstGeom prst="rect">
            <a:avLst/>
          </a:prstGeom>
        </p:spPr>
        <p:txBody>
          <a:bodyPr anchor="ctr">
            <a:noAutofit/>
          </a:bodyPr>
          <a:lstStyle>
            <a:lvl1pPr marL="0" indent="0" algn="ctr">
              <a:lnSpc>
                <a:spcPct val="100000"/>
              </a:lnSpc>
              <a:buNone/>
              <a:defRPr sz="1400" b="1" cap="all" spc="0" baseline="0">
                <a:solidFill>
                  <a:schemeClr val="tx1">
                    <a:lumMod val="75000"/>
                    <a:lumOff val="25000"/>
                  </a:schemeClr>
                </a:solidFill>
                <a:latin typeface="+mn-lt"/>
              </a:defRPr>
            </a:lvl1pPr>
          </a:lstStyle>
          <a:p>
            <a:pPr lvl="0"/>
            <a:r>
              <a:rPr lang="en-US"/>
              <a:t>Click to add name</a:t>
            </a:r>
          </a:p>
        </p:txBody>
      </p:sp>
      <p:sp>
        <p:nvSpPr>
          <p:cNvPr id="23" name="Text Placeholder 14">
            <a:extLst>
              <a:ext uri="{FF2B5EF4-FFF2-40B4-BE49-F238E27FC236}">
                <a16:creationId xmlns:a16="http://schemas.microsoft.com/office/drawing/2014/main" id="{8E76F955-6B23-4972-8E86-603F19ECF6C5}"/>
              </a:ext>
            </a:extLst>
          </p:cNvPr>
          <p:cNvSpPr>
            <a:spLocks noGrp="1"/>
          </p:cNvSpPr>
          <p:nvPr>
            <p:ph type="body" sz="quarter" idx="25" hasCustomPrompt="1"/>
          </p:nvPr>
        </p:nvSpPr>
        <p:spPr>
          <a:xfrm>
            <a:off x="921894" y="3528829"/>
            <a:ext cx="1393863" cy="492025"/>
          </a:xfrm>
          <a:prstGeom prst="rect">
            <a:avLst/>
          </a:prstGeom>
        </p:spPr>
        <p:txBody>
          <a:bodyPr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DDA77547-4FF4-4B15-96F1-DC9B00175B43}"/>
              </a:ext>
            </a:extLst>
          </p:cNvPr>
          <p:cNvSpPr>
            <a:spLocks noGrp="1"/>
          </p:cNvSpPr>
          <p:nvPr>
            <p:ph type="body" sz="quarter" idx="19" hasCustomPrompt="1"/>
          </p:nvPr>
        </p:nvSpPr>
        <p:spPr>
          <a:xfrm>
            <a:off x="9940449" y="3528829"/>
            <a:ext cx="1380681" cy="492025"/>
          </a:xfrm>
          <a:prstGeom prst="rect">
            <a:avLst/>
          </a:prstGeom>
        </p:spPr>
        <p:txBody>
          <a:bodyPr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6E6B6915-DFCC-44EB-9C61-6B7725D1B794}"/>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dirty="0"/>
              <a:t>Click to add name</a:t>
            </a:r>
          </a:p>
        </p:txBody>
      </p:sp>
      <p:sp>
        <p:nvSpPr>
          <p:cNvPr id="19" name="Text Placeholder 14">
            <a:extLst>
              <a:ext uri="{FF2B5EF4-FFF2-40B4-BE49-F238E27FC236}">
                <a16:creationId xmlns:a16="http://schemas.microsoft.com/office/drawing/2014/main" id="{6718CC56-7B04-41D0-A320-CCCDC20D7615}"/>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dirty="0"/>
              <a:t>Click to add name</a:t>
            </a:r>
          </a:p>
        </p:txBody>
      </p:sp>
      <p:sp>
        <p:nvSpPr>
          <p:cNvPr id="21" name="Text Placeholder 14">
            <a:extLst>
              <a:ext uri="{FF2B5EF4-FFF2-40B4-BE49-F238E27FC236}">
                <a16:creationId xmlns:a16="http://schemas.microsoft.com/office/drawing/2014/main" id="{778E1C09-B7DB-4CE7-A5B9-90BCF54448B8}"/>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dirty="0"/>
              <a:t>Click to add name</a:t>
            </a:r>
          </a:p>
        </p:txBody>
      </p:sp>
      <p:sp>
        <p:nvSpPr>
          <p:cNvPr id="16" name="Text Placeholder 14">
            <a:extLst>
              <a:ext uri="{FF2B5EF4-FFF2-40B4-BE49-F238E27FC236}">
                <a16:creationId xmlns:a16="http://schemas.microsoft.com/office/drawing/2014/main" id="{7CFA026C-42CE-4C20-9DDE-417FDF6CB43D}"/>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22" name="Text Placeholder 14">
            <a:extLst>
              <a:ext uri="{FF2B5EF4-FFF2-40B4-BE49-F238E27FC236}">
                <a16:creationId xmlns:a16="http://schemas.microsoft.com/office/drawing/2014/main" id="{0AFAA95F-1461-496C-BAB4-D5D0594554FF}"/>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cxnSp>
        <p:nvCxnSpPr>
          <p:cNvPr id="24" name="Straight Connector 23">
            <a:extLst>
              <a:ext uri="{FF2B5EF4-FFF2-40B4-BE49-F238E27FC236}">
                <a16:creationId xmlns:a16="http://schemas.microsoft.com/office/drawing/2014/main" id="{DD194B4E-75F4-47BE-B171-9C64697AB920}"/>
              </a:ext>
              <a:ext uri="{C183D7F6-B498-43B3-948B-1728B52AA6E4}">
                <adec:decorative xmlns:adec="http://schemas.microsoft.com/office/drawing/2017/decorative" val="1"/>
              </a:ext>
            </a:extLst>
          </p:cNvPr>
          <p:cNvCxnSpPr>
            <a:cxnSpLocks/>
            <a:endCxn id="17" idx="1"/>
          </p:cNvCxnSpPr>
          <p:nvPr userDrawn="1"/>
        </p:nvCxnSpPr>
        <p:spPr>
          <a:xfrm>
            <a:off x="2315757" y="3774842"/>
            <a:ext cx="7624692" cy="0"/>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EFDA35F-76DF-4FDC-90C9-F9FEDF32270C}"/>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Date Placeholder 2">
            <a:extLst>
              <a:ext uri="{FF2B5EF4-FFF2-40B4-BE49-F238E27FC236}">
                <a16:creationId xmlns:a16="http://schemas.microsoft.com/office/drawing/2014/main" id="{B8C04945-62C9-4964-8891-6D30EA90D21A}"/>
              </a:ext>
            </a:extLst>
          </p:cNvPr>
          <p:cNvSpPr>
            <a:spLocks noGrp="1"/>
          </p:cNvSpPr>
          <p:nvPr>
            <p:ph type="dt" sz="half" idx="10"/>
          </p:nvPr>
        </p:nvSpPr>
        <p:spPr>
          <a:xfrm>
            <a:off x="838200" y="6356350"/>
            <a:ext cx="2743200" cy="365125"/>
          </a:xfrm>
        </p:spPr>
        <p:txBody>
          <a:bodyPr/>
          <a:lstStyle>
            <a:lvl1pPr>
              <a:defRPr sz="900"/>
            </a:lvl1pPr>
          </a:lstStyle>
          <a:p>
            <a:r>
              <a:rPr lang="en-US"/>
              <a:t>20XX</a:t>
            </a:r>
            <a:endParaRPr lang="en-US" dirty="0"/>
          </a:p>
        </p:txBody>
      </p:sp>
      <p:sp>
        <p:nvSpPr>
          <p:cNvPr id="32" name="Footer Placeholder 3">
            <a:extLst>
              <a:ext uri="{FF2B5EF4-FFF2-40B4-BE49-F238E27FC236}">
                <a16:creationId xmlns:a16="http://schemas.microsoft.com/office/drawing/2014/main" id="{51029B8B-F669-4889-98DD-901661178D55}"/>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3" name="Slide Number Placeholder 4">
            <a:extLst>
              <a:ext uri="{FF2B5EF4-FFF2-40B4-BE49-F238E27FC236}">
                <a16:creationId xmlns:a16="http://schemas.microsoft.com/office/drawing/2014/main" id="{7A0B84D6-438D-4B3B-B52C-6F5EC159BC73}"/>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026250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a:t>20XX</a:t>
            </a:r>
            <a:endParaRPr lang="en-US" dirty="0"/>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dirty="0"/>
              <a:t>Click icon to add SmartArt graphic</a:t>
            </a:r>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dirty="0"/>
              <a:t>Click icon to add picture</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dirty="0"/>
              <a:t>Click icon to add picture</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dirty="0"/>
              <a:t>Click icon to add picture</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dirty="0"/>
              <a:t>Click icon to add picture</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dirty="0"/>
              <a:t>Click icon to add picture</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dirty="0"/>
              <a:t>Click icon to add picture</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dirty="0"/>
              <a:t>Click icon to add picture</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dirty="0"/>
              <a:t>Click icon to add picture</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dirty="0"/>
              <a:t>Click icon to add picture</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dirty="0"/>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dirty="0"/>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dirty="0"/>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dirty="0"/>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endParaRPr lang="en-US" dirty="0"/>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endParaRPr lang="en-US" dirty="0"/>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endParaRPr lang="en-US" dirty="0"/>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20XX</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20XX</a:t>
            </a:r>
            <a:endParaRPr lang="en-US" dirty="0"/>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20XX</a:t>
            </a:r>
            <a:endParaRPr lang="en-US" dirty="0"/>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685" r:id="rId12"/>
    <p:sldLayoutId id="2147483700"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dt="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6.xml"/><Relationship Id="rId5" Type="http://schemas.openxmlformats.org/officeDocument/2006/relationships/image" Target="../media/image41.jpeg"/><Relationship Id="rId4" Type="http://schemas.openxmlformats.org/officeDocument/2006/relationships/image" Target="../media/image40.jpeg"/></Relationships>
</file>

<file path=ppt/slides/_rels/slide23.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3.jpg"/><Relationship Id="rId7" Type="http://schemas.openxmlformats.org/officeDocument/2006/relationships/image" Target="../media/image47.jpg"/><Relationship Id="rId2" Type="http://schemas.openxmlformats.org/officeDocument/2006/relationships/image" Target="../media/image42.jpg"/><Relationship Id="rId1" Type="http://schemas.openxmlformats.org/officeDocument/2006/relationships/slideLayout" Target="../slideLayouts/slideLayout17.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 Id="rId9" Type="http://schemas.openxmlformats.org/officeDocument/2006/relationships/image" Target="../media/image4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7112391" y="3625948"/>
            <a:ext cx="4941771" cy="1122202"/>
          </a:xfrm>
        </p:spPr>
        <p:txBody>
          <a:bodyPr/>
          <a:lstStyle/>
          <a:p>
            <a:r>
              <a:rPr lang="en-US" sz="4800" dirty="0"/>
              <a:t>Morse Code Practice Kit</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5367997" y="5488417"/>
            <a:ext cx="5724378" cy="396660"/>
          </a:xfrm>
        </p:spPr>
        <p:txBody>
          <a:bodyPr>
            <a:noAutofit/>
          </a:bodyPr>
          <a:lstStyle/>
          <a:p>
            <a:r>
              <a:rPr lang="en-US" sz="3200" dirty="0"/>
              <a:t>200650U - Lasitha Jananjaya</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777549" y="337625"/>
            <a:ext cx="4905669" cy="1051197"/>
          </a:xfrm>
        </p:spPr>
        <p:txBody>
          <a:bodyPr/>
          <a:lstStyle/>
          <a:p>
            <a:r>
              <a:rPr lang="en-US" dirty="0"/>
              <a:t>Enclosure Assembly</a:t>
            </a:r>
          </a:p>
        </p:txBody>
      </p:sp>
    </p:spTree>
    <p:extLst>
      <p:ext uri="{BB962C8B-B14F-4D97-AF65-F5344CB8AC3E}">
        <p14:creationId xmlns:p14="http://schemas.microsoft.com/office/powerpoint/2010/main" val="3982058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892177"/>
            <a:ext cx="8421688" cy="1325563"/>
          </a:xfrm>
        </p:spPr>
        <p:txBody>
          <a:bodyPr/>
          <a:lstStyle/>
          <a:p>
            <a:r>
              <a:rPr lang="en-US" dirty="0"/>
              <a:t>SOLUTION</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1485900" y="2563123"/>
            <a:ext cx="4031945" cy="365125"/>
          </a:xfrm>
        </p:spPr>
        <p:txBody>
          <a:bodyPr vert="horz" lIns="91440" tIns="45720" rIns="91440" bIns="45720" rtlCol="0" anchor="t">
            <a:normAutofit lnSpcReduction="10000"/>
          </a:bodyPr>
          <a:lstStyle/>
          <a:p>
            <a:r>
              <a:rPr lang="en-US" dirty="0"/>
              <a:t>CLOSE THE GAP</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1485664" y="3070348"/>
            <a:ext cx="4031030" cy="1057308"/>
          </a:xfrm>
        </p:spPr>
        <p:txBody>
          <a:bodyPr/>
          <a:lstStyle/>
          <a:p>
            <a:r>
              <a:rPr lang="en-US" dirty="0"/>
              <a:t>Our product makes consumer lives easier, and no other product on the market offers the same features</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a:xfrm>
            <a:off x="6673004" y="2563123"/>
            <a:ext cx="4031945" cy="365125"/>
          </a:xfrm>
        </p:spPr>
        <p:txBody>
          <a:bodyPr>
            <a:normAutofit lnSpcReduction="10000"/>
          </a:bodyPr>
          <a:lstStyle/>
          <a:p>
            <a:r>
              <a:rPr lang="en-US" dirty="0"/>
              <a:t>TARGET AUDIENCE</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a:xfrm>
            <a:off x="6673143" y="3070348"/>
            <a:ext cx="4031030" cy="1057308"/>
          </a:xfrm>
        </p:spPr>
        <p:txBody>
          <a:bodyPr/>
          <a:lstStyle/>
          <a:p>
            <a:r>
              <a:rPr lang="en-US" dirty="0"/>
              <a:t>Our target audience is Gen Z (18-25 years old)</a:t>
            </a:r>
          </a:p>
          <a:p>
            <a:endParaRPr lang="en-US"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1485899" y="4319431"/>
            <a:ext cx="4031945" cy="365125"/>
          </a:xfrm>
        </p:spPr>
        <p:txBody>
          <a:bodyPr>
            <a:normAutofit lnSpcReduction="10000"/>
          </a:bodyPr>
          <a:lstStyle/>
          <a:p>
            <a:r>
              <a:rPr lang="en-US" dirty="0"/>
              <a:t>COST SAVINGS</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a:xfrm>
            <a:off x="1486412" y="4826656"/>
            <a:ext cx="4031030" cy="1057308"/>
          </a:xfrm>
        </p:spPr>
        <p:txBody>
          <a:bodyPr/>
          <a:lstStyle/>
          <a:p>
            <a:r>
              <a:rPr lang="en-US" dirty="0"/>
              <a:t>Reduce expenses for replacement products </a:t>
            </a:r>
          </a:p>
          <a:p>
            <a:endParaRPr lang="en-US"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a:xfrm>
            <a:off x="6672630" y="4319431"/>
            <a:ext cx="4031945" cy="365125"/>
          </a:xfrm>
        </p:spPr>
        <p:txBody>
          <a:bodyPr>
            <a:normAutofit lnSpcReduction="10000"/>
          </a:bodyPr>
          <a:lstStyle/>
          <a:p>
            <a:r>
              <a:rPr lang="en-US" dirty="0"/>
              <a:t>EASY TO USE</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a:xfrm>
            <a:off x="6673143" y="4826656"/>
            <a:ext cx="4031030" cy="1057308"/>
          </a:xfrm>
        </p:spPr>
        <p:txBody>
          <a:bodyPr/>
          <a:lstStyle/>
          <a:p>
            <a:r>
              <a:rPr lang="en-US" dirty="0"/>
              <a:t>Simple design that gives customers the targeted information they need</a:t>
            </a:r>
          </a:p>
        </p:txBody>
      </p:sp>
    </p:spTree>
    <p:extLst>
      <p:ext uri="{BB962C8B-B14F-4D97-AF65-F5344CB8AC3E}">
        <p14:creationId xmlns:p14="http://schemas.microsoft.com/office/powerpoint/2010/main" val="1593920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508760" y="4156405"/>
            <a:ext cx="3139440" cy="1325563"/>
          </a:xfrm>
        </p:spPr>
        <p:txBody>
          <a:bodyPr/>
          <a:lstStyle/>
          <a:p>
            <a:r>
              <a:rPr lang="en-US" dirty="0"/>
              <a:t>PRODUCT OVERVIEW</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22254" y="1530635"/>
            <a:ext cx="5433204" cy="365125"/>
          </a:xfrm>
        </p:spPr>
        <p:txBody>
          <a:bodyPr vert="horz" lIns="91440" tIns="45720" rIns="91440" bIns="45720" rtlCol="0" anchor="t">
            <a:normAutofit lnSpcReduction="10000"/>
          </a:bodyPr>
          <a:lstStyle/>
          <a:p>
            <a:r>
              <a:rPr lang="en-US" dirty="0"/>
              <a:t>UNIQUE</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921828" y="1860060"/>
            <a:ext cx="5431971" cy="557950"/>
          </a:xfrm>
        </p:spPr>
        <p:txBody>
          <a:bodyPr>
            <a:normAutofit/>
          </a:bodyPr>
          <a:lstStyle/>
          <a:p>
            <a:r>
              <a:rPr lang="en-ZA" dirty="0"/>
              <a:t>Only product specifically dedicated to this niche market</a:t>
            </a:r>
            <a:endParaRPr lang="en-US" dirty="0"/>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922254" y="2630431"/>
            <a:ext cx="5433204" cy="365125"/>
          </a:xfrm>
        </p:spPr>
        <p:txBody>
          <a:bodyPr>
            <a:normAutofit lnSpcReduction="10000"/>
          </a:bodyPr>
          <a:lstStyle/>
          <a:p>
            <a:r>
              <a:rPr lang="en-US" dirty="0"/>
              <a:t>FIRST TO MARKET</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5921828" y="2959856"/>
            <a:ext cx="5431971" cy="557950"/>
          </a:xfrm>
        </p:spPr>
        <p:txBody>
          <a:bodyPr/>
          <a:lstStyle/>
          <a:p>
            <a:r>
              <a:rPr lang="en-ZA" dirty="0"/>
              <a:t>First beautifully designed product that's both stylish and functional</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25"/>
          </p:nvPr>
        </p:nvSpPr>
        <p:spPr>
          <a:xfrm>
            <a:off x="5922254" y="3730227"/>
            <a:ext cx="5433204" cy="365125"/>
          </a:xfrm>
        </p:spPr>
        <p:txBody>
          <a:bodyPr>
            <a:normAutofit lnSpcReduction="10000"/>
          </a:bodyPr>
          <a:lstStyle/>
          <a:p>
            <a:r>
              <a:rPr lang="en-US" dirty="0"/>
              <a:t>TESTED </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26"/>
          </p:nvPr>
        </p:nvSpPr>
        <p:spPr>
          <a:xfrm>
            <a:off x="5921828" y="4059652"/>
            <a:ext cx="5431971" cy="557950"/>
          </a:xfrm>
        </p:spPr>
        <p:txBody>
          <a:bodyPr/>
          <a:lstStyle/>
          <a:p>
            <a:r>
              <a:rPr lang="en-ZA" dirty="0"/>
              <a:t>Conducted testing with college students in the area</a:t>
            </a:r>
            <a:endParaRPr lang="en-US"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920106" y="4830024"/>
            <a:ext cx="5433204" cy="365125"/>
          </a:xfrm>
        </p:spPr>
        <p:txBody>
          <a:bodyPr>
            <a:normAutofit lnSpcReduction="10000"/>
          </a:bodyPr>
          <a:lstStyle/>
          <a:p>
            <a:r>
              <a:rPr lang="en-US" dirty="0"/>
              <a:t>AUTHENTIC</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5919680" y="5159449"/>
            <a:ext cx="5431971" cy="557950"/>
          </a:xfrm>
        </p:spPr>
        <p:txBody>
          <a:bodyPr/>
          <a:lstStyle/>
          <a:p>
            <a:r>
              <a:rPr lang="en-ZA" dirty="0"/>
              <a:t>Designed with the help and input of experts in the field </a:t>
            </a:r>
            <a:endParaRPr lang="en-US" dirty="0"/>
          </a:p>
        </p:txBody>
      </p:sp>
    </p:spTree>
    <p:extLst>
      <p:ext uri="{BB962C8B-B14F-4D97-AF65-F5344CB8AC3E}">
        <p14:creationId xmlns:p14="http://schemas.microsoft.com/office/powerpoint/2010/main" val="1844941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62075" y="1671639"/>
            <a:ext cx="5111750" cy="1204912"/>
          </a:xfrm>
        </p:spPr>
        <p:txBody>
          <a:bodyPr/>
          <a:lstStyle/>
          <a:p>
            <a:r>
              <a:rPr lang="en-US" dirty="0"/>
              <a:t>PRODUCT BENEFITS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1362075" y="3660774"/>
            <a:ext cx="5111750" cy="1525588"/>
          </a:xfrm>
        </p:spPr>
        <p:txBody>
          <a:bodyPr vert="horz" lIns="91440" tIns="45720" rIns="91440" bIns="45720" rtlCol="0" anchor="t">
            <a:normAutofit/>
          </a:bodyPr>
          <a:lstStyle/>
          <a:p>
            <a:r>
              <a:rPr lang="en-ZA" dirty="0"/>
              <a:t>Cool and stylish product</a:t>
            </a:r>
          </a:p>
          <a:p>
            <a:r>
              <a:rPr lang="en-ZA" noProof="1"/>
              <a:t>Areas for community connections </a:t>
            </a:r>
          </a:p>
          <a:p>
            <a:r>
              <a:rPr lang="en-ZA" noProof="1"/>
              <a:t>Online store and market swap</a:t>
            </a:r>
          </a:p>
        </p:txBody>
      </p:sp>
    </p:spTree>
    <p:extLst>
      <p:ext uri="{BB962C8B-B14F-4D97-AF65-F5344CB8AC3E}">
        <p14:creationId xmlns:p14="http://schemas.microsoft.com/office/powerpoint/2010/main" val="1346372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5920169" y="1152771"/>
            <a:ext cx="5431971" cy="846301"/>
          </a:xfrm>
        </p:spPr>
        <p:txBody>
          <a:bodyPr/>
          <a:lstStyle/>
          <a:p>
            <a:r>
              <a:rPr lang="en-ZA" dirty="0"/>
              <a:t>BUSINESS MODEL</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3"/>
          </p:nvPr>
        </p:nvSpPr>
        <p:spPr>
          <a:xfrm>
            <a:off x="5922254" y="2469515"/>
            <a:ext cx="5433204" cy="365125"/>
          </a:xfrm>
        </p:spPr>
        <p:txBody>
          <a:bodyPr vert="horz" lIns="91440" tIns="45720" rIns="91440" bIns="45720" rtlCol="0" anchor="t">
            <a:noAutofit/>
          </a:bodyPr>
          <a:lstStyle/>
          <a:p>
            <a:r>
              <a:rPr lang="en-ZA" noProof="1"/>
              <a:t>ABSTRACT</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5"/>
          </p:nvPr>
        </p:nvSpPr>
        <p:spPr>
          <a:xfrm>
            <a:off x="5921828" y="2798940"/>
            <a:ext cx="5431971" cy="557950"/>
          </a:xfrm>
        </p:spPr>
        <p:txBody>
          <a:bodyPr>
            <a:normAutofit/>
          </a:bodyPr>
          <a:lstStyle/>
          <a:p>
            <a:r>
              <a:rPr lang="en-ZA" noProof="1"/>
              <a:t>We based our research on market trends and social media</a:t>
            </a:r>
          </a:p>
        </p:txBody>
      </p:sp>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23"/>
          </p:nvPr>
        </p:nvSpPr>
        <p:spPr>
          <a:xfrm>
            <a:off x="5922254" y="3569311"/>
            <a:ext cx="5433204" cy="365125"/>
          </a:xfrm>
        </p:spPr>
        <p:txBody>
          <a:bodyPr vert="horz" lIns="91440" tIns="45720" rIns="91440" bIns="45720" rtlCol="0" anchor="t">
            <a:noAutofit/>
          </a:bodyPr>
          <a:lstStyle/>
          <a:p>
            <a:r>
              <a:rPr lang="en-ZA" noProof="1"/>
              <a:t>DESIGN</a:t>
            </a:r>
          </a:p>
        </p:txBody>
      </p:sp>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24"/>
          </p:nvPr>
        </p:nvSpPr>
        <p:spPr>
          <a:xfrm>
            <a:off x="5921828" y="3898736"/>
            <a:ext cx="5431971" cy="557950"/>
          </a:xfrm>
        </p:spPr>
        <p:txBody>
          <a:bodyPr>
            <a:normAutofit/>
          </a:bodyPr>
          <a:lstStyle/>
          <a:p>
            <a:r>
              <a:rPr lang="en-ZA" noProof="1"/>
              <a:t>We believe people need more products specifically dedicated to this niche market</a:t>
            </a:r>
          </a:p>
        </p:txBody>
      </p:sp>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25"/>
          </p:nvPr>
        </p:nvSpPr>
        <p:spPr>
          <a:xfrm>
            <a:off x="5922254" y="4669107"/>
            <a:ext cx="5433204" cy="365125"/>
          </a:xfrm>
        </p:spPr>
        <p:txBody>
          <a:bodyPr vert="horz" lIns="91440" tIns="45720" rIns="91440" bIns="45720" rtlCol="0" anchor="t">
            <a:normAutofit lnSpcReduction="10000"/>
          </a:bodyPr>
          <a:lstStyle/>
          <a:p>
            <a:r>
              <a:rPr lang="en-ZA" noProof="1"/>
              <a:t>RESEARCH</a:t>
            </a:r>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26"/>
          </p:nvPr>
        </p:nvSpPr>
        <p:spPr>
          <a:xfrm>
            <a:off x="5921828" y="4998532"/>
            <a:ext cx="5431971" cy="557950"/>
          </a:xfrm>
        </p:spPr>
        <p:txBody>
          <a:bodyPr>
            <a:normAutofit/>
          </a:bodyPr>
          <a:lstStyle/>
          <a:p>
            <a:r>
              <a:rPr lang="en-ZA" noProof="1"/>
              <a:t>Minimalist and easy to use </a:t>
            </a:r>
          </a:p>
        </p:txBody>
      </p:sp>
    </p:spTree>
    <p:extLst>
      <p:ext uri="{BB962C8B-B14F-4D97-AF65-F5344CB8AC3E}">
        <p14:creationId xmlns:p14="http://schemas.microsoft.com/office/powerpoint/2010/main" val="2069393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892177"/>
            <a:ext cx="8421688" cy="1325563"/>
          </a:xfrm>
        </p:spPr>
        <p:txBody>
          <a:bodyPr/>
          <a:lstStyle/>
          <a:p>
            <a:r>
              <a:rPr lang="en-US" dirty="0"/>
              <a:t>MARKET OVERVIEW</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idx="1"/>
          </p:nvPr>
        </p:nvSpPr>
        <p:spPr>
          <a:xfrm>
            <a:off x="1243104" y="2776936"/>
            <a:ext cx="2882475" cy="823912"/>
          </a:xfrm>
        </p:spPr>
        <p:txBody>
          <a:bodyPr/>
          <a:lstStyle/>
          <a:p>
            <a:r>
              <a:rPr lang="en-ZA" dirty="0"/>
              <a:t>$3 Billion</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sz="half" idx="2"/>
          </p:nvPr>
        </p:nvSpPr>
        <p:spPr>
          <a:xfrm>
            <a:off x="1243104" y="3834606"/>
            <a:ext cx="2882475" cy="1997867"/>
          </a:xfrm>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3"/>
          </p:nvPr>
        </p:nvSpPr>
        <p:spPr>
          <a:xfrm>
            <a:off x="4647665" y="2776936"/>
            <a:ext cx="2896671" cy="823912"/>
          </a:xfrm>
        </p:spPr>
        <p:txBody>
          <a:bodyPr/>
          <a:lstStyle/>
          <a:p>
            <a:r>
              <a:rPr lang="en-ZA" dirty="0"/>
              <a:t>$1 Billion</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sz="quarter" idx="4"/>
          </p:nvPr>
        </p:nvSpPr>
        <p:spPr>
          <a:xfrm>
            <a:off x="4647665" y="3834606"/>
            <a:ext cx="2896671" cy="1997867"/>
          </a:xfrm>
        </p:spPr>
        <p:txBody>
          <a:bodyPr/>
          <a:lstStyle/>
          <a:p>
            <a:r>
              <a:rPr lang="en-ZA" dirty="0"/>
              <a:t>Opportunity to build</a:t>
            </a:r>
          </a:p>
          <a:p>
            <a:r>
              <a:rPr lang="en-ZA" dirty="0"/>
              <a:t>Fully inclusive market</a:t>
            </a:r>
          </a:p>
          <a:p>
            <a:r>
              <a:rPr lang="en-ZA" dirty="0"/>
              <a:t>Total addressable market</a:t>
            </a:r>
          </a:p>
        </p:txBody>
      </p:sp>
      <p:sp>
        <p:nvSpPr>
          <p:cNvPr id="5" name="Content Placeholder 4">
            <a:extLst>
              <a:ext uri="{FF2B5EF4-FFF2-40B4-BE49-F238E27FC236}">
                <a16:creationId xmlns:a16="http://schemas.microsoft.com/office/drawing/2014/main" id="{CF515C5D-2CDB-4E66-B2B8-1451BC44247F}"/>
              </a:ext>
            </a:extLst>
          </p:cNvPr>
          <p:cNvSpPr>
            <a:spLocks noGrp="1"/>
          </p:cNvSpPr>
          <p:nvPr>
            <p:ph type="body" idx="13"/>
          </p:nvPr>
        </p:nvSpPr>
        <p:spPr>
          <a:xfrm>
            <a:off x="8066421" y="2776936"/>
            <a:ext cx="2882475" cy="823912"/>
          </a:xfrm>
        </p:spPr>
        <p:txBody>
          <a:bodyPr vert="horz" lIns="91440" tIns="45720" rIns="91440" bIns="45720" rtlCol="0" anchor="b">
            <a:normAutofit/>
          </a:bodyPr>
          <a:lstStyle/>
          <a:p>
            <a:r>
              <a:rPr lang="en-ZA" dirty="0"/>
              <a:t>$2 Billion</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sz="half" idx="14"/>
          </p:nvPr>
        </p:nvSpPr>
        <p:spPr>
          <a:xfrm>
            <a:off x="8066421" y="3834606"/>
            <a:ext cx="2882475" cy="1997867"/>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Tree>
    <p:extLst>
      <p:ext uri="{BB962C8B-B14F-4D97-AF65-F5344CB8AC3E}">
        <p14:creationId xmlns:p14="http://schemas.microsoft.com/office/powerpoint/2010/main" val="2121178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1885156" y="892177"/>
            <a:ext cx="8421688" cy="1325563"/>
          </a:xfrm>
        </p:spPr>
        <p:txBody>
          <a:bodyPr/>
          <a:lstStyle/>
          <a:p>
            <a:r>
              <a:rPr lang="en-US" dirty="0"/>
              <a:t>Market comparison</a:t>
            </a:r>
          </a:p>
        </p:txBody>
      </p:sp>
      <p:sp>
        <p:nvSpPr>
          <p:cNvPr id="9" name="Text Placeholder 8">
            <a:extLst>
              <a:ext uri="{FF2B5EF4-FFF2-40B4-BE49-F238E27FC236}">
                <a16:creationId xmlns:a16="http://schemas.microsoft.com/office/drawing/2014/main" id="{8C1455DF-5CEC-44A2-A92D-8E901D15B7CC}"/>
              </a:ext>
            </a:extLst>
          </p:cNvPr>
          <p:cNvSpPr>
            <a:spLocks noGrp="1"/>
          </p:cNvSpPr>
          <p:nvPr>
            <p:ph type="body" idx="1"/>
          </p:nvPr>
        </p:nvSpPr>
        <p:spPr>
          <a:xfrm>
            <a:off x="2063855" y="3064615"/>
            <a:ext cx="1240971" cy="823912"/>
          </a:xfrm>
        </p:spPr>
        <p:txBody>
          <a:bodyPr/>
          <a:lstStyle/>
          <a:p>
            <a:r>
              <a:rPr lang="en-US" dirty="0"/>
              <a:t>$3B</a:t>
            </a:r>
          </a:p>
        </p:txBody>
      </p:sp>
      <p:sp>
        <p:nvSpPr>
          <p:cNvPr id="10" name="Text Placeholder 9">
            <a:extLst>
              <a:ext uri="{FF2B5EF4-FFF2-40B4-BE49-F238E27FC236}">
                <a16:creationId xmlns:a16="http://schemas.microsoft.com/office/drawing/2014/main" id="{7C7E7B18-D05F-4C44-8718-8C671160FC98}"/>
              </a:ext>
            </a:extLst>
          </p:cNvPr>
          <p:cNvSpPr>
            <a:spLocks noGrp="1"/>
          </p:cNvSpPr>
          <p:nvPr>
            <p:ph type="body" idx="15"/>
          </p:nvPr>
        </p:nvSpPr>
        <p:spPr>
          <a:xfrm>
            <a:off x="5475514" y="3064615"/>
            <a:ext cx="1240971" cy="823912"/>
          </a:xfrm>
        </p:spPr>
        <p:txBody>
          <a:bodyPr/>
          <a:lstStyle/>
          <a:p>
            <a:r>
              <a:rPr lang="en-US" dirty="0"/>
              <a:t>$2B</a:t>
            </a:r>
          </a:p>
        </p:txBody>
      </p:sp>
      <p:sp>
        <p:nvSpPr>
          <p:cNvPr id="11" name="Text Placeholder 10">
            <a:extLst>
              <a:ext uri="{FF2B5EF4-FFF2-40B4-BE49-F238E27FC236}">
                <a16:creationId xmlns:a16="http://schemas.microsoft.com/office/drawing/2014/main" id="{C4EAD5C6-02F0-4D27-8D85-1BD5EA833D6F}"/>
              </a:ext>
            </a:extLst>
          </p:cNvPr>
          <p:cNvSpPr>
            <a:spLocks noGrp="1"/>
          </p:cNvSpPr>
          <p:nvPr>
            <p:ph type="body" idx="16"/>
          </p:nvPr>
        </p:nvSpPr>
        <p:spPr>
          <a:xfrm>
            <a:off x="8887174" y="3064615"/>
            <a:ext cx="1240971" cy="823912"/>
          </a:xfrm>
        </p:spPr>
        <p:txBody>
          <a:bodyPr/>
          <a:lstStyle/>
          <a:p>
            <a:r>
              <a:rPr lang="en-US" dirty="0"/>
              <a:t>$1B</a:t>
            </a:r>
          </a:p>
        </p:txBody>
      </p:sp>
      <p:sp>
        <p:nvSpPr>
          <p:cNvPr id="19" name="Content Placeholder 18">
            <a:extLst>
              <a:ext uri="{FF2B5EF4-FFF2-40B4-BE49-F238E27FC236}">
                <a16:creationId xmlns:a16="http://schemas.microsoft.com/office/drawing/2014/main" id="{791D6145-F7F7-43DE-A16B-BF4F9607D4E8}"/>
              </a:ext>
            </a:extLst>
          </p:cNvPr>
          <p:cNvSpPr>
            <a:spLocks noGrp="1"/>
          </p:cNvSpPr>
          <p:nvPr>
            <p:ph sz="half" idx="2"/>
          </p:nvPr>
        </p:nvSpPr>
        <p:spPr>
          <a:xfrm>
            <a:off x="1129698" y="4824188"/>
            <a:ext cx="3124093" cy="462927"/>
          </a:xfrm>
        </p:spPr>
        <p:txBody>
          <a:bodyPr/>
          <a:lstStyle/>
          <a:p>
            <a:r>
              <a:rPr lang="en-US" dirty="0"/>
              <a:t>Opportunity to build</a:t>
            </a:r>
          </a:p>
        </p:txBody>
      </p:sp>
      <p:sp>
        <p:nvSpPr>
          <p:cNvPr id="20" name="Content Placeholder 19">
            <a:extLst>
              <a:ext uri="{FF2B5EF4-FFF2-40B4-BE49-F238E27FC236}">
                <a16:creationId xmlns:a16="http://schemas.microsoft.com/office/drawing/2014/main" id="{BC46925A-8382-42EB-891C-DBB4EAAA33F8}"/>
              </a:ext>
            </a:extLst>
          </p:cNvPr>
          <p:cNvSpPr>
            <a:spLocks noGrp="1"/>
          </p:cNvSpPr>
          <p:nvPr>
            <p:ph sz="quarter" idx="4"/>
          </p:nvPr>
        </p:nvSpPr>
        <p:spPr>
          <a:xfrm>
            <a:off x="4526261" y="4824188"/>
            <a:ext cx="3139479" cy="462927"/>
          </a:xfrm>
        </p:spPr>
        <p:txBody>
          <a:bodyPr/>
          <a:lstStyle/>
          <a:p>
            <a:r>
              <a:rPr lang="en-US" dirty="0"/>
              <a:t>Freedom to invent</a:t>
            </a:r>
          </a:p>
        </p:txBody>
      </p:sp>
      <p:sp>
        <p:nvSpPr>
          <p:cNvPr id="21" name="Content Placeholder 20">
            <a:extLst>
              <a:ext uri="{FF2B5EF4-FFF2-40B4-BE49-F238E27FC236}">
                <a16:creationId xmlns:a16="http://schemas.microsoft.com/office/drawing/2014/main" id="{318AFADE-B54F-4988-8000-B9336A395336}"/>
              </a:ext>
            </a:extLst>
          </p:cNvPr>
          <p:cNvSpPr>
            <a:spLocks noGrp="1"/>
          </p:cNvSpPr>
          <p:nvPr>
            <p:ph sz="half" idx="14"/>
          </p:nvPr>
        </p:nvSpPr>
        <p:spPr>
          <a:xfrm>
            <a:off x="7938210" y="4824188"/>
            <a:ext cx="3124093" cy="462927"/>
          </a:xfrm>
        </p:spPr>
        <p:txBody>
          <a:bodyPr/>
          <a:lstStyle/>
          <a:p>
            <a:r>
              <a:rPr lang="en-US" dirty="0"/>
              <a:t>Few competitors</a:t>
            </a:r>
          </a:p>
        </p:txBody>
      </p:sp>
      <p:sp>
        <p:nvSpPr>
          <p:cNvPr id="22" name="Content Placeholder 21">
            <a:extLst>
              <a:ext uri="{FF2B5EF4-FFF2-40B4-BE49-F238E27FC236}">
                <a16:creationId xmlns:a16="http://schemas.microsoft.com/office/drawing/2014/main" id="{F296843C-0ED0-4314-A6F0-DD60C828DDFB}"/>
              </a:ext>
            </a:extLst>
          </p:cNvPr>
          <p:cNvSpPr>
            <a:spLocks noGrp="1"/>
          </p:cNvSpPr>
          <p:nvPr>
            <p:ph sz="half" idx="17"/>
          </p:nvPr>
        </p:nvSpPr>
        <p:spPr>
          <a:xfrm>
            <a:off x="1129698" y="5280763"/>
            <a:ext cx="3124093" cy="462927"/>
          </a:xfrm>
        </p:spPr>
        <p:txBody>
          <a:bodyPr/>
          <a:lstStyle/>
          <a:p>
            <a:r>
              <a:rPr lang="en-US" dirty="0"/>
              <a:t>Addressable market</a:t>
            </a:r>
          </a:p>
        </p:txBody>
      </p:sp>
      <p:sp>
        <p:nvSpPr>
          <p:cNvPr id="23" name="Content Placeholder 22">
            <a:extLst>
              <a:ext uri="{FF2B5EF4-FFF2-40B4-BE49-F238E27FC236}">
                <a16:creationId xmlns:a16="http://schemas.microsoft.com/office/drawing/2014/main" id="{649BF20C-562E-400E-BEA6-1D5F81F2FE44}"/>
              </a:ext>
            </a:extLst>
          </p:cNvPr>
          <p:cNvSpPr>
            <a:spLocks noGrp="1"/>
          </p:cNvSpPr>
          <p:nvPr>
            <p:ph sz="quarter" idx="18"/>
          </p:nvPr>
        </p:nvSpPr>
        <p:spPr>
          <a:xfrm>
            <a:off x="4526261" y="5280763"/>
            <a:ext cx="3139479" cy="462927"/>
          </a:xfrm>
        </p:spPr>
        <p:txBody>
          <a:bodyPr/>
          <a:lstStyle/>
          <a:p>
            <a:r>
              <a:rPr lang="en-US" dirty="0"/>
              <a:t>Serviceable market</a:t>
            </a:r>
          </a:p>
        </p:txBody>
      </p:sp>
      <p:sp>
        <p:nvSpPr>
          <p:cNvPr id="24" name="Content Placeholder 23">
            <a:extLst>
              <a:ext uri="{FF2B5EF4-FFF2-40B4-BE49-F238E27FC236}">
                <a16:creationId xmlns:a16="http://schemas.microsoft.com/office/drawing/2014/main" id="{5AA25980-D334-4FC0-9091-936E53B8D321}"/>
              </a:ext>
            </a:extLst>
          </p:cNvPr>
          <p:cNvSpPr>
            <a:spLocks noGrp="1"/>
          </p:cNvSpPr>
          <p:nvPr>
            <p:ph sz="half" idx="19"/>
          </p:nvPr>
        </p:nvSpPr>
        <p:spPr>
          <a:xfrm>
            <a:off x="7938210" y="5280763"/>
            <a:ext cx="3124093" cy="462927"/>
          </a:xfrm>
        </p:spPr>
        <p:txBody>
          <a:bodyPr/>
          <a:lstStyle/>
          <a:p>
            <a:r>
              <a:rPr lang="en-US" dirty="0"/>
              <a:t>Obtainable market</a:t>
            </a:r>
          </a:p>
        </p:txBody>
      </p:sp>
    </p:spTree>
    <p:extLst>
      <p:ext uri="{BB962C8B-B14F-4D97-AF65-F5344CB8AC3E}">
        <p14:creationId xmlns:p14="http://schemas.microsoft.com/office/powerpoint/2010/main" val="404854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2933700" y="892177"/>
            <a:ext cx="8421688" cy="1325563"/>
          </a:xfrm>
        </p:spPr>
        <p:txBody>
          <a:bodyPr/>
          <a:lstStyle/>
          <a:p>
            <a:r>
              <a:rPr lang="en-US" dirty="0"/>
              <a:t>OUR COMPETITION</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2933700" y="2776936"/>
            <a:ext cx="3924300" cy="823912"/>
          </a:xfrm>
        </p:spPr>
        <p:txBody>
          <a:bodyPr/>
          <a:lstStyle/>
          <a:p>
            <a:r>
              <a:rPr lang="en-ZA" dirty="0"/>
              <a:t>CONTOSO</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2933700" y="3834606"/>
            <a:ext cx="3924300" cy="1997867"/>
          </a:xfrm>
        </p:spPr>
        <p:txBody>
          <a:bodyPr vert="horz" lIns="91440" tIns="45720" rIns="91440" bIns="45720" rtlCol="0" anchor="t">
            <a:normAutofit/>
          </a:bodyPr>
          <a:lstStyle/>
          <a:p>
            <a:r>
              <a:rPr lang="en-ZA" noProof="1"/>
              <a:t>Our product is priced below that of other companies on the market</a:t>
            </a:r>
          </a:p>
          <a:p>
            <a:r>
              <a:rPr lang="en-ZA" noProof="1"/>
              <a:t>Design is simple and easy to use, compared to the complex designs of the competitors</a:t>
            </a:r>
          </a:p>
          <a:p>
            <a:r>
              <a:rPr lang="en-ZA" noProof="1"/>
              <a:t>Affordability is the main draw for our consumers to our product</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7410173" y="2776936"/>
            <a:ext cx="3943627" cy="823912"/>
          </a:xfrm>
        </p:spPr>
        <p:txBody>
          <a:bodyPr/>
          <a:lstStyle/>
          <a:p>
            <a:r>
              <a:rPr lang="en-US" dirty="0"/>
              <a:t>COMPETITORS</a:t>
            </a:r>
          </a:p>
        </p:txBody>
      </p:sp>
      <p:sp>
        <p:nvSpPr>
          <p:cNvPr id="11" name="Content Placeholder 10">
            <a:extLst>
              <a:ext uri="{FF2B5EF4-FFF2-40B4-BE49-F238E27FC236}">
                <a16:creationId xmlns:a16="http://schemas.microsoft.com/office/drawing/2014/main" id="{D0E0ACA0-9139-4C37-920D-BF3C1FF461C1}"/>
              </a:ext>
            </a:extLst>
          </p:cNvPr>
          <p:cNvSpPr>
            <a:spLocks noGrp="1"/>
          </p:cNvSpPr>
          <p:nvPr>
            <p:ph sz="quarter" idx="4"/>
          </p:nvPr>
        </p:nvSpPr>
        <p:spPr>
          <a:xfrm>
            <a:off x="7410173" y="3834606"/>
            <a:ext cx="3943627" cy="1997867"/>
          </a:xfrm>
        </p:spPr>
        <p:txBody>
          <a:bodyPr/>
          <a:lstStyle/>
          <a:p>
            <a:r>
              <a:rPr lang="en-ZA" noProof="1"/>
              <a:t>Company A</a:t>
            </a:r>
            <a:br>
              <a:rPr lang="en-ZA" noProof="1"/>
            </a:br>
            <a:r>
              <a:rPr lang="en-ZA" noProof="1"/>
              <a:t>Product is more expensive</a:t>
            </a:r>
          </a:p>
          <a:p>
            <a:r>
              <a:rPr lang="en-ZA" noProof="1"/>
              <a:t>Companies B &amp; C </a:t>
            </a:r>
            <a:br>
              <a:rPr lang="en-ZA" noProof="1"/>
            </a:br>
            <a:r>
              <a:rPr lang="en-ZA" noProof="1"/>
              <a:t>Product is expensive and inconvenient to use</a:t>
            </a:r>
          </a:p>
          <a:p>
            <a:r>
              <a:rPr lang="en-ZA" noProof="1"/>
              <a:t>Companies D &amp; E</a:t>
            </a:r>
            <a:br>
              <a:rPr lang="en-ZA" noProof="1"/>
            </a:br>
            <a:r>
              <a:rPr lang="en-ZA" noProof="1"/>
              <a:t>Product is affordable, but inconvenient to use</a:t>
            </a:r>
          </a:p>
        </p:txBody>
      </p:sp>
    </p:spTree>
    <p:extLst>
      <p:ext uri="{BB962C8B-B14F-4D97-AF65-F5344CB8AC3E}">
        <p14:creationId xmlns:p14="http://schemas.microsoft.com/office/powerpoint/2010/main" val="4151694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0770-A36E-4500-AA2E-F3DE8416AD1E}"/>
              </a:ext>
            </a:extLst>
          </p:cNvPr>
          <p:cNvSpPr>
            <a:spLocks noGrp="1"/>
          </p:cNvSpPr>
          <p:nvPr>
            <p:ph type="title"/>
          </p:nvPr>
        </p:nvSpPr>
        <p:spPr>
          <a:xfrm>
            <a:off x="838200" y="365125"/>
            <a:ext cx="10515600" cy="1325563"/>
          </a:xfrm>
        </p:spPr>
        <p:txBody>
          <a:bodyPr/>
          <a:lstStyle/>
          <a:p>
            <a:r>
              <a:rPr lang="en-ZA" dirty="0"/>
              <a:t>Our competition  </a:t>
            </a:r>
          </a:p>
        </p:txBody>
      </p:sp>
      <p:sp>
        <p:nvSpPr>
          <p:cNvPr id="5" name="Text Placeholder 4">
            <a:extLst>
              <a:ext uri="{FF2B5EF4-FFF2-40B4-BE49-F238E27FC236}">
                <a16:creationId xmlns:a16="http://schemas.microsoft.com/office/drawing/2014/main" id="{AB97FAAF-FD5C-4EDE-A2D8-148266453488}"/>
              </a:ext>
            </a:extLst>
          </p:cNvPr>
          <p:cNvSpPr>
            <a:spLocks noGrp="1"/>
          </p:cNvSpPr>
          <p:nvPr>
            <p:ph type="body" sz="quarter" idx="15"/>
          </p:nvPr>
        </p:nvSpPr>
        <p:spPr>
          <a:xfrm>
            <a:off x="5242517" y="1599947"/>
            <a:ext cx="1706965" cy="492025"/>
          </a:xfrm>
        </p:spPr>
        <p:txBody>
          <a:bodyPr>
            <a:normAutofit/>
          </a:bodyPr>
          <a:lstStyle/>
          <a:p>
            <a:r>
              <a:rPr lang="en-ZA" dirty="0"/>
              <a:t>Convenient</a:t>
            </a:r>
          </a:p>
        </p:txBody>
      </p:sp>
      <p:sp>
        <p:nvSpPr>
          <p:cNvPr id="8" name="Text Placeholder 7">
            <a:extLst>
              <a:ext uri="{FF2B5EF4-FFF2-40B4-BE49-F238E27FC236}">
                <a16:creationId xmlns:a16="http://schemas.microsoft.com/office/drawing/2014/main" id="{B2F06784-6A30-4941-B70A-A58B611950D4}"/>
              </a:ext>
            </a:extLst>
          </p:cNvPr>
          <p:cNvSpPr>
            <a:spLocks noGrp="1"/>
          </p:cNvSpPr>
          <p:nvPr>
            <p:ph type="body" sz="quarter" idx="20"/>
          </p:nvPr>
        </p:nvSpPr>
        <p:spPr>
          <a:xfrm>
            <a:off x="3738732" y="2378452"/>
            <a:ext cx="1183179" cy="492025"/>
          </a:xfrm>
        </p:spPr>
        <p:txBody>
          <a:bodyPr>
            <a:normAutofit/>
          </a:bodyPr>
          <a:lstStyle/>
          <a:p>
            <a:r>
              <a:rPr lang="en-ZA" dirty="0"/>
              <a:t>Competitor A</a:t>
            </a:r>
          </a:p>
        </p:txBody>
      </p:sp>
      <p:sp>
        <p:nvSpPr>
          <p:cNvPr id="29" name="Text Placeholder 28">
            <a:extLst>
              <a:ext uri="{FF2B5EF4-FFF2-40B4-BE49-F238E27FC236}">
                <a16:creationId xmlns:a16="http://schemas.microsoft.com/office/drawing/2014/main" id="{BF7EE2E1-DA9E-4645-BC0D-305C1F12118B}"/>
              </a:ext>
            </a:extLst>
          </p:cNvPr>
          <p:cNvSpPr>
            <a:spLocks noGrp="1"/>
          </p:cNvSpPr>
          <p:nvPr>
            <p:ph type="body" sz="quarter" idx="26"/>
          </p:nvPr>
        </p:nvSpPr>
        <p:spPr>
          <a:xfrm>
            <a:off x="7522269" y="2169263"/>
            <a:ext cx="1706965" cy="1048575"/>
          </a:xfrm>
        </p:spPr>
        <p:txBody>
          <a:bodyPr/>
          <a:lstStyle/>
          <a:p>
            <a:r>
              <a:rPr lang="en-US" dirty="0"/>
              <a:t>Contoso</a:t>
            </a:r>
          </a:p>
        </p:txBody>
      </p:sp>
      <p:sp>
        <p:nvSpPr>
          <p:cNvPr id="28" name="Text Placeholder 27">
            <a:extLst>
              <a:ext uri="{FF2B5EF4-FFF2-40B4-BE49-F238E27FC236}">
                <a16:creationId xmlns:a16="http://schemas.microsoft.com/office/drawing/2014/main" id="{E8BD1918-91E9-45FF-B758-93DAFA9EAFE9}"/>
              </a:ext>
            </a:extLst>
          </p:cNvPr>
          <p:cNvSpPr>
            <a:spLocks noGrp="1"/>
          </p:cNvSpPr>
          <p:nvPr>
            <p:ph type="body" sz="quarter" idx="25"/>
          </p:nvPr>
        </p:nvSpPr>
        <p:spPr>
          <a:xfrm>
            <a:off x="921894" y="3528829"/>
            <a:ext cx="1393863" cy="492025"/>
          </a:xfrm>
        </p:spPr>
        <p:txBody>
          <a:bodyPr/>
          <a:lstStyle/>
          <a:p>
            <a:r>
              <a:rPr lang="en-US" dirty="0"/>
              <a:t>Affordable</a:t>
            </a:r>
          </a:p>
        </p:txBody>
      </p:sp>
      <p:sp>
        <p:nvSpPr>
          <p:cNvPr id="7" name="Text Placeholder 6">
            <a:extLst>
              <a:ext uri="{FF2B5EF4-FFF2-40B4-BE49-F238E27FC236}">
                <a16:creationId xmlns:a16="http://schemas.microsoft.com/office/drawing/2014/main" id="{E9C0C8B1-2DBC-40B1-BBA7-7B3D396478A1}"/>
              </a:ext>
            </a:extLst>
          </p:cNvPr>
          <p:cNvSpPr>
            <a:spLocks noGrp="1"/>
          </p:cNvSpPr>
          <p:nvPr>
            <p:ph type="body" sz="quarter" idx="19"/>
          </p:nvPr>
        </p:nvSpPr>
        <p:spPr>
          <a:xfrm>
            <a:off x="9940449" y="3528829"/>
            <a:ext cx="1380681" cy="492025"/>
          </a:xfrm>
        </p:spPr>
        <p:txBody>
          <a:bodyPr>
            <a:normAutofit/>
          </a:bodyPr>
          <a:lstStyle/>
          <a:p>
            <a:r>
              <a:rPr lang="en-ZA" dirty="0"/>
              <a:t>Expensive</a:t>
            </a:r>
          </a:p>
        </p:txBody>
      </p:sp>
      <p:sp>
        <p:nvSpPr>
          <p:cNvPr id="25" name="Text Placeholder 24">
            <a:extLst>
              <a:ext uri="{FF2B5EF4-FFF2-40B4-BE49-F238E27FC236}">
                <a16:creationId xmlns:a16="http://schemas.microsoft.com/office/drawing/2014/main" id="{225FED20-8F0E-4B86-88AD-F902806B2CA0}"/>
              </a:ext>
            </a:extLst>
          </p:cNvPr>
          <p:cNvSpPr>
            <a:spLocks noGrp="1"/>
          </p:cNvSpPr>
          <p:nvPr>
            <p:ph type="body" sz="quarter" idx="22"/>
          </p:nvPr>
        </p:nvSpPr>
        <p:spPr>
          <a:xfrm>
            <a:off x="2637747" y="4634331"/>
            <a:ext cx="1183179" cy="492025"/>
          </a:xfrm>
        </p:spPr>
        <p:txBody>
          <a:bodyPr/>
          <a:lstStyle/>
          <a:p>
            <a:r>
              <a:rPr lang="en-US" dirty="0"/>
              <a:t>Competitor B</a:t>
            </a:r>
          </a:p>
        </p:txBody>
      </p:sp>
      <p:sp>
        <p:nvSpPr>
          <p:cNvPr id="24" name="Text Placeholder 23">
            <a:extLst>
              <a:ext uri="{FF2B5EF4-FFF2-40B4-BE49-F238E27FC236}">
                <a16:creationId xmlns:a16="http://schemas.microsoft.com/office/drawing/2014/main" id="{568D7422-F48C-4829-8937-7DA701F3303B}"/>
              </a:ext>
            </a:extLst>
          </p:cNvPr>
          <p:cNvSpPr>
            <a:spLocks noGrp="1"/>
          </p:cNvSpPr>
          <p:nvPr>
            <p:ph type="body" sz="quarter" idx="21"/>
          </p:nvPr>
        </p:nvSpPr>
        <p:spPr>
          <a:xfrm>
            <a:off x="4175224" y="4459860"/>
            <a:ext cx="1183179" cy="492025"/>
          </a:xfrm>
        </p:spPr>
        <p:txBody>
          <a:bodyPr/>
          <a:lstStyle/>
          <a:p>
            <a:r>
              <a:rPr lang="en-US" dirty="0"/>
              <a:t>Competitor C</a:t>
            </a:r>
          </a:p>
        </p:txBody>
      </p:sp>
      <p:sp>
        <p:nvSpPr>
          <p:cNvPr id="26" name="Text Placeholder 25">
            <a:extLst>
              <a:ext uri="{FF2B5EF4-FFF2-40B4-BE49-F238E27FC236}">
                <a16:creationId xmlns:a16="http://schemas.microsoft.com/office/drawing/2014/main" id="{2329531A-E68A-4913-9B66-062FBAC6D24D}"/>
              </a:ext>
            </a:extLst>
          </p:cNvPr>
          <p:cNvSpPr>
            <a:spLocks noGrp="1"/>
          </p:cNvSpPr>
          <p:nvPr>
            <p:ph type="body" sz="quarter" idx="23"/>
          </p:nvPr>
        </p:nvSpPr>
        <p:spPr>
          <a:xfrm>
            <a:off x="6552714" y="4321788"/>
            <a:ext cx="1183179" cy="492025"/>
          </a:xfrm>
        </p:spPr>
        <p:txBody>
          <a:bodyPr/>
          <a:lstStyle/>
          <a:p>
            <a:r>
              <a:rPr lang="en-US" dirty="0"/>
              <a:t>Competitor D</a:t>
            </a:r>
          </a:p>
        </p:txBody>
      </p:sp>
      <p:sp>
        <p:nvSpPr>
          <p:cNvPr id="6" name="Text Placeholder 5">
            <a:extLst>
              <a:ext uri="{FF2B5EF4-FFF2-40B4-BE49-F238E27FC236}">
                <a16:creationId xmlns:a16="http://schemas.microsoft.com/office/drawing/2014/main" id="{7F0BD43D-EBFD-48E7-A1D3-EB9228D4C58B}"/>
              </a:ext>
            </a:extLst>
          </p:cNvPr>
          <p:cNvSpPr>
            <a:spLocks noGrp="1"/>
          </p:cNvSpPr>
          <p:nvPr>
            <p:ph type="body" sz="quarter" idx="17"/>
          </p:nvPr>
        </p:nvSpPr>
        <p:spPr>
          <a:xfrm>
            <a:off x="5242517" y="5468790"/>
            <a:ext cx="1706965" cy="492025"/>
          </a:xfrm>
        </p:spPr>
        <p:txBody>
          <a:bodyPr>
            <a:normAutofit/>
          </a:bodyPr>
          <a:lstStyle/>
          <a:p>
            <a:r>
              <a:rPr lang="en-ZA" dirty="0"/>
              <a:t>Inconvenient</a:t>
            </a:r>
          </a:p>
        </p:txBody>
      </p:sp>
      <p:sp>
        <p:nvSpPr>
          <p:cNvPr id="27" name="Text Placeholder 26">
            <a:extLst>
              <a:ext uri="{FF2B5EF4-FFF2-40B4-BE49-F238E27FC236}">
                <a16:creationId xmlns:a16="http://schemas.microsoft.com/office/drawing/2014/main" id="{69ADCED5-CED8-4991-9B1E-DB7381BE7431}"/>
              </a:ext>
            </a:extLst>
          </p:cNvPr>
          <p:cNvSpPr>
            <a:spLocks noGrp="1"/>
          </p:cNvSpPr>
          <p:nvPr>
            <p:ph type="body" sz="quarter" idx="24"/>
          </p:nvPr>
        </p:nvSpPr>
        <p:spPr>
          <a:xfrm>
            <a:off x="7801857" y="5195673"/>
            <a:ext cx="1183179" cy="492025"/>
          </a:xfrm>
        </p:spPr>
        <p:txBody>
          <a:bodyPr/>
          <a:lstStyle/>
          <a:p>
            <a:r>
              <a:rPr lang="en-US" dirty="0"/>
              <a:t>Competitor E</a:t>
            </a:r>
          </a:p>
        </p:txBody>
      </p:sp>
      <p:sp>
        <p:nvSpPr>
          <p:cNvPr id="31" name="Oval 30">
            <a:extLst>
              <a:ext uri="{FF2B5EF4-FFF2-40B4-BE49-F238E27FC236}">
                <a16:creationId xmlns:a16="http://schemas.microsoft.com/office/drawing/2014/main" id="{F116CCE2-DE5B-4D04-8780-DE09E03B8A28}"/>
              </a:ext>
              <a:ext uri="{C183D7F6-B498-43B3-948B-1728B52AA6E4}">
                <adec:decorative xmlns:adec="http://schemas.microsoft.com/office/drawing/2017/decorative" val="1"/>
              </a:ext>
            </a:extLst>
          </p:cNvPr>
          <p:cNvSpPr/>
          <p:nvPr/>
        </p:nvSpPr>
        <p:spPr>
          <a:xfrm>
            <a:off x="4291806" y="2334532"/>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1930BF4B-0565-4413-BDB0-116E9B84F127}"/>
              </a:ext>
              <a:ext uri="{C183D7F6-B498-43B3-948B-1728B52AA6E4}">
                <adec:decorative xmlns:adec="http://schemas.microsoft.com/office/drawing/2017/decorative" val="1"/>
              </a:ext>
            </a:extLst>
          </p:cNvPr>
          <p:cNvSpPr/>
          <p:nvPr/>
        </p:nvSpPr>
        <p:spPr>
          <a:xfrm>
            <a:off x="4728369" y="442118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AEC73B38-496F-4951-89EB-38E1A77E186B}"/>
              </a:ext>
              <a:ext uri="{C183D7F6-B498-43B3-948B-1728B52AA6E4}">
                <adec:decorative xmlns:adec="http://schemas.microsoft.com/office/drawing/2017/decorative" val="1"/>
              </a:ext>
            </a:extLst>
          </p:cNvPr>
          <p:cNvSpPr/>
          <p:nvPr/>
        </p:nvSpPr>
        <p:spPr>
          <a:xfrm>
            <a:off x="3164455" y="4595813"/>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8658B547-4844-4FC2-9B4E-C8A8DF4D66D8}"/>
              </a:ext>
              <a:ext uri="{C183D7F6-B498-43B3-948B-1728B52AA6E4}">
                <adec:decorative xmlns:adec="http://schemas.microsoft.com/office/drawing/2017/decorative" val="1"/>
              </a:ext>
            </a:extLst>
          </p:cNvPr>
          <p:cNvSpPr/>
          <p:nvPr/>
        </p:nvSpPr>
        <p:spPr>
          <a:xfrm>
            <a:off x="7106444" y="4288517"/>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B7890BF0-461E-41CE-AFC1-AD52C6B9549E}"/>
              </a:ext>
              <a:ext uri="{C183D7F6-B498-43B3-948B-1728B52AA6E4}">
                <adec:decorative xmlns:adec="http://schemas.microsoft.com/office/drawing/2017/decorative" val="1"/>
              </a:ext>
            </a:extLst>
          </p:cNvPr>
          <p:cNvSpPr/>
          <p:nvPr/>
        </p:nvSpPr>
        <p:spPr>
          <a:xfrm>
            <a:off x="8355806" y="515778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Graphic 61">
            <a:extLst>
              <a:ext uri="{FF2B5EF4-FFF2-40B4-BE49-F238E27FC236}">
                <a16:creationId xmlns:a16="http://schemas.microsoft.com/office/drawing/2014/main" id="{9201E1F5-4143-449F-8629-751D360010A3}"/>
              </a:ext>
              <a:ext uri="{C183D7F6-B498-43B3-948B-1728B52AA6E4}">
                <adec:decorative xmlns:adec="http://schemas.microsoft.com/office/drawing/2017/decorative" val="1"/>
              </a:ext>
            </a:extLst>
          </p:cNvPr>
          <p:cNvSpPr/>
          <p:nvPr/>
        </p:nvSpPr>
        <p:spPr>
          <a:xfrm>
            <a:off x="7597401" y="2072999"/>
            <a:ext cx="1519834" cy="1268594"/>
          </a:xfrm>
          <a:custGeom>
            <a:avLst/>
            <a:gdLst>
              <a:gd name="connsiteX0" fmla="*/ 625766 w 1590050"/>
              <a:gd name="connsiteY0" fmla="*/ 178826 h 1315433"/>
              <a:gd name="connsiteX1" fmla="*/ 284934 w 1590050"/>
              <a:gd name="connsiteY1" fmla="*/ 458195 h 1315433"/>
              <a:gd name="connsiteX2" fmla="*/ 236288 w 1590050"/>
              <a:gd name="connsiteY2" fmla="*/ 498087 h 1315433"/>
              <a:gd name="connsiteX3" fmla="*/ 70217 w 1590050"/>
              <a:gd name="connsiteY3" fmla="*/ 843983 h 1315433"/>
              <a:gd name="connsiteX4" fmla="*/ 651339 w 1590050"/>
              <a:gd name="connsiteY4" fmla="*/ 1315434 h 1315433"/>
              <a:gd name="connsiteX5" fmla="*/ 1079209 w 1590050"/>
              <a:gd name="connsiteY5" fmla="*/ 1264350 h 1315433"/>
              <a:gd name="connsiteX6" fmla="*/ 1430420 w 1590050"/>
              <a:gd name="connsiteY6" fmla="*/ 957844 h 1315433"/>
              <a:gd name="connsiteX7" fmla="*/ 1590051 w 1590050"/>
              <a:gd name="connsiteY7" fmla="*/ 536415 h 1315433"/>
              <a:gd name="connsiteX8" fmla="*/ 1277105 w 1590050"/>
              <a:gd name="connsiteY8" fmla="*/ 312883 h 1315433"/>
              <a:gd name="connsiteX9" fmla="*/ 913138 w 1590050"/>
              <a:gd name="connsiteY9" fmla="*/ 134119 h 1315433"/>
              <a:gd name="connsiteX10" fmla="*/ 536415 w 1590050"/>
              <a:gd name="connsiteY10" fmla="*/ 83035 h 1315433"/>
              <a:gd name="connsiteX11" fmla="*/ 191581 w 1590050"/>
              <a:gd name="connsiteY11" fmla="*/ 843983 h 1315433"/>
              <a:gd name="connsiteX12" fmla="*/ 146875 w 1590050"/>
              <a:gd name="connsiteY12" fmla="*/ 1149426 h 1315433"/>
              <a:gd name="connsiteX13" fmla="*/ 1245217 w 1590050"/>
              <a:gd name="connsiteY13" fmla="*/ 1289923 h 1315433"/>
              <a:gd name="connsiteX14" fmla="*/ 1519771 w 1590050"/>
              <a:gd name="connsiteY14" fmla="*/ 344834 h 1315433"/>
              <a:gd name="connsiteX15" fmla="*/ 798214 w 1590050"/>
              <a:gd name="connsiteY15" fmla="*/ 223532 h 1315433"/>
              <a:gd name="connsiteX16" fmla="*/ 0 w 1590050"/>
              <a:gd name="connsiteY16" fmla="*/ 699235 h 1315433"/>
              <a:gd name="connsiteX17" fmla="*/ 434247 w 1590050"/>
              <a:gd name="connsiteY17" fmla="*/ 1315434 h 1315433"/>
              <a:gd name="connsiteX18" fmla="*/ 1468686 w 1590050"/>
              <a:gd name="connsiteY18" fmla="*/ 1091964 h 1315433"/>
              <a:gd name="connsiteX19" fmla="*/ 1155804 w 1590050"/>
              <a:gd name="connsiteY19" fmla="*/ 0 h 1315433"/>
              <a:gd name="connsiteX0" fmla="*/ 625766 w 1590051"/>
              <a:gd name="connsiteY0" fmla="*/ 178826 h 1315434"/>
              <a:gd name="connsiteX1" fmla="*/ 284934 w 1590051"/>
              <a:gd name="connsiteY1" fmla="*/ 458195 h 1315434"/>
              <a:gd name="connsiteX2" fmla="*/ 236288 w 1590051"/>
              <a:gd name="connsiteY2" fmla="*/ 498087 h 1315434"/>
              <a:gd name="connsiteX3" fmla="*/ 70217 w 1590051"/>
              <a:gd name="connsiteY3" fmla="*/ 843983 h 1315434"/>
              <a:gd name="connsiteX4" fmla="*/ 651339 w 1590051"/>
              <a:gd name="connsiteY4" fmla="*/ 1315434 h 1315434"/>
              <a:gd name="connsiteX5" fmla="*/ 1079209 w 1590051"/>
              <a:gd name="connsiteY5" fmla="*/ 1264350 h 1315434"/>
              <a:gd name="connsiteX6" fmla="*/ 1430420 w 1590051"/>
              <a:gd name="connsiteY6" fmla="*/ 957844 h 1315434"/>
              <a:gd name="connsiteX7" fmla="*/ 1590051 w 1590051"/>
              <a:gd name="connsiteY7" fmla="*/ 536415 h 1315434"/>
              <a:gd name="connsiteX8" fmla="*/ 1277105 w 1590051"/>
              <a:gd name="connsiteY8" fmla="*/ 312883 h 1315434"/>
              <a:gd name="connsiteX9" fmla="*/ 913138 w 1590051"/>
              <a:gd name="connsiteY9" fmla="*/ 134119 h 1315434"/>
              <a:gd name="connsiteX10" fmla="*/ 536415 w 1590051"/>
              <a:gd name="connsiteY10" fmla="*/ 83035 h 1315434"/>
              <a:gd name="connsiteX11" fmla="*/ 290641 w 1590051"/>
              <a:gd name="connsiteY11" fmla="*/ 661103 h 1315434"/>
              <a:gd name="connsiteX12" fmla="*/ 146875 w 1590051"/>
              <a:gd name="connsiteY12" fmla="*/ 1149426 h 1315434"/>
              <a:gd name="connsiteX13" fmla="*/ 1245217 w 1590051"/>
              <a:gd name="connsiteY13" fmla="*/ 1289923 h 1315434"/>
              <a:gd name="connsiteX14" fmla="*/ 1519771 w 1590051"/>
              <a:gd name="connsiteY14" fmla="*/ 344834 h 1315434"/>
              <a:gd name="connsiteX15" fmla="*/ 798214 w 1590051"/>
              <a:gd name="connsiteY15" fmla="*/ 223532 h 1315434"/>
              <a:gd name="connsiteX16" fmla="*/ 0 w 1590051"/>
              <a:gd name="connsiteY16" fmla="*/ 699235 h 1315434"/>
              <a:gd name="connsiteX17" fmla="*/ 434247 w 1590051"/>
              <a:gd name="connsiteY17" fmla="*/ 1315434 h 1315434"/>
              <a:gd name="connsiteX18" fmla="*/ 1468686 w 1590051"/>
              <a:gd name="connsiteY18" fmla="*/ 1091964 h 1315434"/>
              <a:gd name="connsiteX19" fmla="*/ 1155804 w 1590051"/>
              <a:gd name="connsiteY19" fmla="*/ 0 h 1315434"/>
              <a:gd name="connsiteX20" fmla="*/ 625766 w 1590051"/>
              <a:gd name="connsiteY20" fmla="*/ 178826 h 1315434"/>
              <a:gd name="connsiteX0" fmla="*/ 625766 w 1590051"/>
              <a:gd name="connsiteY0" fmla="*/ 178826 h 1315434"/>
              <a:gd name="connsiteX1" fmla="*/ 284934 w 1590051"/>
              <a:gd name="connsiteY1" fmla="*/ 458195 h 1315434"/>
              <a:gd name="connsiteX2" fmla="*/ 236288 w 1590051"/>
              <a:gd name="connsiteY2" fmla="*/ 498087 h 1315434"/>
              <a:gd name="connsiteX3" fmla="*/ 70217 w 1590051"/>
              <a:gd name="connsiteY3" fmla="*/ 843983 h 1315434"/>
              <a:gd name="connsiteX4" fmla="*/ 651339 w 1590051"/>
              <a:gd name="connsiteY4" fmla="*/ 1315434 h 1315434"/>
              <a:gd name="connsiteX5" fmla="*/ 1079209 w 1590051"/>
              <a:gd name="connsiteY5" fmla="*/ 1264350 h 1315434"/>
              <a:gd name="connsiteX6" fmla="*/ 1430420 w 1590051"/>
              <a:gd name="connsiteY6" fmla="*/ 957844 h 1315434"/>
              <a:gd name="connsiteX7" fmla="*/ 1590051 w 1590051"/>
              <a:gd name="connsiteY7" fmla="*/ 536415 h 1315434"/>
              <a:gd name="connsiteX8" fmla="*/ 1277105 w 1590051"/>
              <a:gd name="connsiteY8" fmla="*/ 312883 h 1315434"/>
              <a:gd name="connsiteX9" fmla="*/ 913138 w 1590051"/>
              <a:gd name="connsiteY9" fmla="*/ 134119 h 1315434"/>
              <a:gd name="connsiteX10" fmla="*/ 536415 w 1590051"/>
              <a:gd name="connsiteY10" fmla="*/ 83035 h 1315434"/>
              <a:gd name="connsiteX11" fmla="*/ 290641 w 1590051"/>
              <a:gd name="connsiteY11" fmla="*/ 661103 h 1315434"/>
              <a:gd name="connsiteX12" fmla="*/ 344995 w 1590051"/>
              <a:gd name="connsiteY12" fmla="*/ 1019886 h 1315434"/>
              <a:gd name="connsiteX13" fmla="*/ 1245217 w 1590051"/>
              <a:gd name="connsiteY13" fmla="*/ 1289923 h 1315434"/>
              <a:gd name="connsiteX14" fmla="*/ 1519771 w 1590051"/>
              <a:gd name="connsiteY14" fmla="*/ 344834 h 1315434"/>
              <a:gd name="connsiteX15" fmla="*/ 798214 w 1590051"/>
              <a:gd name="connsiteY15" fmla="*/ 223532 h 1315434"/>
              <a:gd name="connsiteX16" fmla="*/ 0 w 1590051"/>
              <a:gd name="connsiteY16" fmla="*/ 699235 h 1315434"/>
              <a:gd name="connsiteX17" fmla="*/ 434247 w 1590051"/>
              <a:gd name="connsiteY17" fmla="*/ 1315434 h 1315434"/>
              <a:gd name="connsiteX18" fmla="*/ 1468686 w 1590051"/>
              <a:gd name="connsiteY18" fmla="*/ 1091964 h 1315434"/>
              <a:gd name="connsiteX19" fmla="*/ 1155804 w 1590051"/>
              <a:gd name="connsiteY19" fmla="*/ 0 h 1315434"/>
              <a:gd name="connsiteX20" fmla="*/ 625766 w 1590051"/>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360203 w 1519834"/>
              <a:gd name="connsiteY6" fmla="*/ 95784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727997 w 1519834"/>
              <a:gd name="connsiteY15" fmla="*/ 22353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360203 w 1519834"/>
              <a:gd name="connsiteY6" fmla="*/ 95784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253523 w 1519834"/>
              <a:gd name="connsiteY6" fmla="*/ 91212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253523 w 1519834"/>
              <a:gd name="connsiteY6" fmla="*/ 91212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428949 w 1519834"/>
              <a:gd name="connsiteY18" fmla="*/ 939564 h 1315434"/>
              <a:gd name="connsiteX19" fmla="*/ 1085587 w 1519834"/>
              <a:gd name="connsiteY19" fmla="*/ 0 h 1315434"/>
              <a:gd name="connsiteX20" fmla="*/ 555549 w 1519834"/>
              <a:gd name="connsiteY20" fmla="*/ 178826 h 1315434"/>
              <a:gd name="connsiteX0" fmla="*/ 555549 w 1519834"/>
              <a:gd name="connsiteY0" fmla="*/ 178826 h 1345914"/>
              <a:gd name="connsiteX1" fmla="*/ 214717 w 1519834"/>
              <a:gd name="connsiteY1" fmla="*/ 458195 h 1345914"/>
              <a:gd name="connsiteX2" fmla="*/ 166071 w 1519834"/>
              <a:gd name="connsiteY2" fmla="*/ 498087 h 1345914"/>
              <a:gd name="connsiteX3" fmla="*/ 0 w 1519834"/>
              <a:gd name="connsiteY3" fmla="*/ 843983 h 1345914"/>
              <a:gd name="connsiteX4" fmla="*/ 741142 w 1519834"/>
              <a:gd name="connsiteY4" fmla="*/ 1345914 h 1345914"/>
              <a:gd name="connsiteX5" fmla="*/ 1008992 w 1519834"/>
              <a:gd name="connsiteY5" fmla="*/ 1264350 h 1345914"/>
              <a:gd name="connsiteX6" fmla="*/ 1253523 w 1519834"/>
              <a:gd name="connsiteY6" fmla="*/ 912124 h 1345914"/>
              <a:gd name="connsiteX7" fmla="*/ 1519834 w 1519834"/>
              <a:gd name="connsiteY7" fmla="*/ 536415 h 1345914"/>
              <a:gd name="connsiteX8" fmla="*/ 1206888 w 1519834"/>
              <a:gd name="connsiteY8" fmla="*/ 312883 h 1345914"/>
              <a:gd name="connsiteX9" fmla="*/ 842921 w 1519834"/>
              <a:gd name="connsiteY9" fmla="*/ 134119 h 1345914"/>
              <a:gd name="connsiteX10" fmla="*/ 466198 w 1519834"/>
              <a:gd name="connsiteY10" fmla="*/ 83035 h 1345914"/>
              <a:gd name="connsiteX11" fmla="*/ 220424 w 1519834"/>
              <a:gd name="connsiteY11" fmla="*/ 661103 h 1345914"/>
              <a:gd name="connsiteX12" fmla="*/ 274778 w 1519834"/>
              <a:gd name="connsiteY12" fmla="*/ 1019886 h 1345914"/>
              <a:gd name="connsiteX13" fmla="*/ 1175000 w 1519834"/>
              <a:gd name="connsiteY13" fmla="*/ 1289923 h 1345914"/>
              <a:gd name="connsiteX14" fmla="*/ 1449554 w 1519834"/>
              <a:gd name="connsiteY14" fmla="*/ 344834 h 1345914"/>
              <a:gd name="connsiteX15" fmla="*/ 331757 w 1519834"/>
              <a:gd name="connsiteY15" fmla="*/ 162572 h 1345914"/>
              <a:gd name="connsiteX16" fmla="*/ 105043 w 1519834"/>
              <a:gd name="connsiteY16" fmla="*/ 722095 h 1345914"/>
              <a:gd name="connsiteX17" fmla="*/ 364030 w 1519834"/>
              <a:gd name="connsiteY17" fmla="*/ 1315434 h 1345914"/>
              <a:gd name="connsiteX18" fmla="*/ 1428949 w 1519834"/>
              <a:gd name="connsiteY18" fmla="*/ 939564 h 1345914"/>
              <a:gd name="connsiteX19" fmla="*/ 1085587 w 1519834"/>
              <a:gd name="connsiteY19" fmla="*/ 0 h 1345914"/>
              <a:gd name="connsiteX20" fmla="*/ 555549 w 1519834"/>
              <a:gd name="connsiteY20" fmla="*/ 178826 h 1345914"/>
              <a:gd name="connsiteX0" fmla="*/ 555549 w 1519834"/>
              <a:gd name="connsiteY0" fmla="*/ 178826 h 1345914"/>
              <a:gd name="connsiteX1" fmla="*/ 214717 w 1519834"/>
              <a:gd name="connsiteY1" fmla="*/ 458195 h 1345914"/>
              <a:gd name="connsiteX2" fmla="*/ 166071 w 1519834"/>
              <a:gd name="connsiteY2" fmla="*/ 498087 h 1345914"/>
              <a:gd name="connsiteX3" fmla="*/ 0 w 1519834"/>
              <a:gd name="connsiteY3" fmla="*/ 843983 h 1345914"/>
              <a:gd name="connsiteX4" fmla="*/ 741142 w 1519834"/>
              <a:gd name="connsiteY4" fmla="*/ 1345914 h 1345914"/>
              <a:gd name="connsiteX5" fmla="*/ 1008992 w 1519834"/>
              <a:gd name="connsiteY5" fmla="*/ 1264350 h 1345914"/>
              <a:gd name="connsiteX6" fmla="*/ 1253523 w 1519834"/>
              <a:gd name="connsiteY6" fmla="*/ 912124 h 1345914"/>
              <a:gd name="connsiteX7" fmla="*/ 1519834 w 1519834"/>
              <a:gd name="connsiteY7" fmla="*/ 536415 h 1345914"/>
              <a:gd name="connsiteX8" fmla="*/ 1206888 w 1519834"/>
              <a:gd name="connsiteY8" fmla="*/ 312883 h 1345914"/>
              <a:gd name="connsiteX9" fmla="*/ 842921 w 1519834"/>
              <a:gd name="connsiteY9" fmla="*/ 134119 h 1345914"/>
              <a:gd name="connsiteX10" fmla="*/ 466198 w 1519834"/>
              <a:gd name="connsiteY10" fmla="*/ 83035 h 1345914"/>
              <a:gd name="connsiteX11" fmla="*/ 220424 w 1519834"/>
              <a:gd name="connsiteY11" fmla="*/ 661103 h 1345914"/>
              <a:gd name="connsiteX12" fmla="*/ 274778 w 1519834"/>
              <a:gd name="connsiteY12" fmla="*/ 1019886 h 1345914"/>
              <a:gd name="connsiteX13" fmla="*/ 1175000 w 1519834"/>
              <a:gd name="connsiteY13" fmla="*/ 1289923 h 1345914"/>
              <a:gd name="connsiteX14" fmla="*/ 1449554 w 1519834"/>
              <a:gd name="connsiteY14" fmla="*/ 344834 h 1345914"/>
              <a:gd name="connsiteX15" fmla="*/ 331757 w 1519834"/>
              <a:gd name="connsiteY15" fmla="*/ 162572 h 1345914"/>
              <a:gd name="connsiteX16" fmla="*/ 105043 w 1519834"/>
              <a:gd name="connsiteY16" fmla="*/ 722095 h 1345914"/>
              <a:gd name="connsiteX17" fmla="*/ 356410 w 1519834"/>
              <a:gd name="connsiteY17" fmla="*/ 1246854 h 1345914"/>
              <a:gd name="connsiteX18" fmla="*/ 1428949 w 1519834"/>
              <a:gd name="connsiteY18" fmla="*/ 939564 h 1345914"/>
              <a:gd name="connsiteX19" fmla="*/ 1085587 w 1519834"/>
              <a:gd name="connsiteY19" fmla="*/ 0 h 1345914"/>
              <a:gd name="connsiteX20" fmla="*/ 555549 w 1519834"/>
              <a:gd name="connsiteY20" fmla="*/ 178826 h 1345914"/>
              <a:gd name="connsiteX0" fmla="*/ 555549 w 1519834"/>
              <a:gd name="connsiteY0" fmla="*/ 95791 h 1262879"/>
              <a:gd name="connsiteX1" fmla="*/ 214717 w 1519834"/>
              <a:gd name="connsiteY1" fmla="*/ 375160 h 1262879"/>
              <a:gd name="connsiteX2" fmla="*/ 166071 w 1519834"/>
              <a:gd name="connsiteY2" fmla="*/ 415052 h 1262879"/>
              <a:gd name="connsiteX3" fmla="*/ 0 w 1519834"/>
              <a:gd name="connsiteY3" fmla="*/ 760948 h 1262879"/>
              <a:gd name="connsiteX4" fmla="*/ 741142 w 1519834"/>
              <a:gd name="connsiteY4" fmla="*/ 1262879 h 1262879"/>
              <a:gd name="connsiteX5" fmla="*/ 1008992 w 1519834"/>
              <a:gd name="connsiteY5" fmla="*/ 1181315 h 1262879"/>
              <a:gd name="connsiteX6" fmla="*/ 1253523 w 1519834"/>
              <a:gd name="connsiteY6" fmla="*/ 829089 h 1262879"/>
              <a:gd name="connsiteX7" fmla="*/ 1519834 w 1519834"/>
              <a:gd name="connsiteY7" fmla="*/ 453380 h 1262879"/>
              <a:gd name="connsiteX8" fmla="*/ 1206888 w 1519834"/>
              <a:gd name="connsiteY8" fmla="*/ 229848 h 1262879"/>
              <a:gd name="connsiteX9" fmla="*/ 842921 w 1519834"/>
              <a:gd name="connsiteY9" fmla="*/ 51084 h 1262879"/>
              <a:gd name="connsiteX10" fmla="*/ 466198 w 1519834"/>
              <a:gd name="connsiteY10" fmla="*/ 0 h 1262879"/>
              <a:gd name="connsiteX11" fmla="*/ 220424 w 1519834"/>
              <a:gd name="connsiteY11" fmla="*/ 578068 h 1262879"/>
              <a:gd name="connsiteX12" fmla="*/ 274778 w 1519834"/>
              <a:gd name="connsiteY12" fmla="*/ 936851 h 1262879"/>
              <a:gd name="connsiteX13" fmla="*/ 1175000 w 1519834"/>
              <a:gd name="connsiteY13" fmla="*/ 1206888 h 1262879"/>
              <a:gd name="connsiteX14" fmla="*/ 1449554 w 1519834"/>
              <a:gd name="connsiteY14" fmla="*/ 261799 h 1262879"/>
              <a:gd name="connsiteX15" fmla="*/ 331757 w 1519834"/>
              <a:gd name="connsiteY15" fmla="*/ 79537 h 1262879"/>
              <a:gd name="connsiteX16" fmla="*/ 105043 w 1519834"/>
              <a:gd name="connsiteY16" fmla="*/ 639060 h 1262879"/>
              <a:gd name="connsiteX17" fmla="*/ 356410 w 1519834"/>
              <a:gd name="connsiteY17" fmla="*/ 1163819 h 1262879"/>
              <a:gd name="connsiteX18" fmla="*/ 1428949 w 1519834"/>
              <a:gd name="connsiteY18" fmla="*/ 856529 h 1262879"/>
              <a:gd name="connsiteX19" fmla="*/ 1055107 w 1519834"/>
              <a:gd name="connsiteY19" fmla="*/ 61745 h 1262879"/>
              <a:gd name="connsiteX20" fmla="*/ 555549 w 1519834"/>
              <a:gd name="connsiteY20" fmla="*/ 95791 h 1262879"/>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428949 w 1519834"/>
              <a:gd name="connsiteY18" fmla="*/ 856529 h 1268594"/>
              <a:gd name="connsiteX19" fmla="*/ 1055107 w 1519834"/>
              <a:gd name="connsiteY19" fmla="*/ 61745 h 1268594"/>
              <a:gd name="connsiteX20" fmla="*/ 555549 w 1519834"/>
              <a:gd name="connsiteY20"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055107 w 1519834"/>
              <a:gd name="connsiteY19" fmla="*/ 61745 h 1268594"/>
              <a:gd name="connsiteX20" fmla="*/ 555549 w 1519834"/>
              <a:gd name="connsiteY20"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203699 w 1519834"/>
              <a:gd name="connsiteY19" fmla="*/ 489226 h 1268594"/>
              <a:gd name="connsiteX20" fmla="*/ 1055107 w 1519834"/>
              <a:gd name="connsiteY20" fmla="*/ 61745 h 1268594"/>
              <a:gd name="connsiteX21" fmla="*/ 555549 w 1519834"/>
              <a:gd name="connsiteY21"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489449 w 1519834"/>
              <a:gd name="connsiteY19" fmla="*/ 641626 h 1268594"/>
              <a:gd name="connsiteX20" fmla="*/ 1055107 w 1519834"/>
              <a:gd name="connsiteY20" fmla="*/ 61745 h 1268594"/>
              <a:gd name="connsiteX21" fmla="*/ 555549 w 1519834"/>
              <a:gd name="connsiteY21" fmla="*/ 95791 h 126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9834" h="1268594">
                <a:moveTo>
                  <a:pt x="555549" y="95791"/>
                </a:moveTo>
                <a:lnTo>
                  <a:pt x="214717" y="375160"/>
                </a:lnTo>
                <a:lnTo>
                  <a:pt x="166071" y="415052"/>
                </a:lnTo>
                <a:lnTo>
                  <a:pt x="0" y="760948"/>
                </a:lnTo>
                <a:lnTo>
                  <a:pt x="741142" y="1262879"/>
                </a:lnTo>
                <a:lnTo>
                  <a:pt x="1008992" y="1181315"/>
                </a:lnTo>
                <a:lnTo>
                  <a:pt x="1253523" y="829089"/>
                </a:lnTo>
                <a:lnTo>
                  <a:pt x="1519834" y="453380"/>
                </a:lnTo>
                <a:lnTo>
                  <a:pt x="1206888" y="229848"/>
                </a:lnTo>
                <a:lnTo>
                  <a:pt x="842921" y="51084"/>
                </a:lnTo>
                <a:lnTo>
                  <a:pt x="466198" y="0"/>
                </a:lnTo>
                <a:lnTo>
                  <a:pt x="220424" y="578068"/>
                </a:lnTo>
                <a:lnTo>
                  <a:pt x="274778" y="936851"/>
                </a:lnTo>
                <a:lnTo>
                  <a:pt x="1175000" y="1206888"/>
                </a:lnTo>
                <a:lnTo>
                  <a:pt x="1449554" y="261799"/>
                </a:lnTo>
                <a:lnTo>
                  <a:pt x="331757" y="79537"/>
                </a:lnTo>
                <a:lnTo>
                  <a:pt x="105043" y="639060"/>
                </a:lnTo>
                <a:lnTo>
                  <a:pt x="489760" y="1268594"/>
                </a:lnTo>
                <a:lnTo>
                  <a:pt x="1371799" y="989879"/>
                </a:lnTo>
                <a:lnTo>
                  <a:pt x="1489449" y="641626"/>
                </a:lnTo>
                <a:lnTo>
                  <a:pt x="1055107" y="61745"/>
                </a:lnTo>
                <a:lnTo>
                  <a:pt x="555549" y="95791"/>
                </a:lnTo>
                <a:close/>
              </a:path>
            </a:pathLst>
          </a:custGeom>
          <a:noFill/>
          <a:ln w="3175" cap="flat">
            <a:solidFill>
              <a:schemeClr val="accent1">
                <a:lumMod val="75000"/>
              </a:schemeClr>
            </a:solidFill>
            <a:prstDash val="solid"/>
            <a:miter/>
          </a:ln>
        </p:spPr>
        <p:txBody>
          <a:bodyPr rtlCol="0" anchor="ctr"/>
          <a:lstStyle/>
          <a:p>
            <a:endParaRPr lang="en-US" dirty="0"/>
          </a:p>
        </p:txBody>
      </p:sp>
    </p:spTree>
    <p:extLst>
      <p:ext uri="{BB962C8B-B14F-4D97-AF65-F5344CB8AC3E}">
        <p14:creationId xmlns:p14="http://schemas.microsoft.com/office/powerpoint/2010/main" val="1417396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0169" y="1152771"/>
            <a:ext cx="5431971" cy="846301"/>
          </a:xfrm>
        </p:spPr>
        <p:txBody>
          <a:bodyPr/>
          <a:lstStyle/>
          <a:p>
            <a:r>
              <a:rPr lang="en-US" dirty="0"/>
              <a:t>Growth strategy</a:t>
            </a:r>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5922254" y="2469515"/>
            <a:ext cx="5433204" cy="365125"/>
          </a:xfrm>
        </p:spPr>
        <p:txBody>
          <a:bodyPr vert="horz" lIns="91440" tIns="45720" rIns="91440" bIns="45720" rtlCol="0" anchor="t">
            <a:normAutofit lnSpcReduction="10000"/>
          </a:bodyPr>
          <a:lstStyle/>
          <a:p>
            <a:r>
              <a:rPr lang="en-US" dirty="0"/>
              <a:t>Feb 20XX</a:t>
            </a:r>
          </a:p>
        </p:txBody>
      </p:sp>
      <p:sp>
        <p:nvSpPr>
          <p:cNvPr id="17" name="Text Placeholder 16">
            <a:extLst>
              <a:ext uri="{FF2B5EF4-FFF2-40B4-BE49-F238E27FC236}">
                <a16:creationId xmlns:a16="http://schemas.microsoft.com/office/drawing/2014/main" id="{24158E79-DA49-4521-BEC6-A7BA93C41F4C}"/>
              </a:ext>
            </a:extLst>
          </p:cNvPr>
          <p:cNvSpPr>
            <a:spLocks noGrp="1"/>
          </p:cNvSpPr>
          <p:nvPr>
            <p:ph type="body" sz="quarter" idx="15"/>
          </p:nvPr>
        </p:nvSpPr>
        <p:spPr>
          <a:xfrm>
            <a:off x="5921828" y="2798940"/>
            <a:ext cx="5431971" cy="557950"/>
          </a:xfrm>
        </p:spPr>
        <p:txBody>
          <a:bodyPr>
            <a:normAutofit/>
          </a:bodyPr>
          <a:lstStyle/>
          <a:p>
            <a:r>
              <a:rPr lang="en-US" dirty="0"/>
              <a:t>Roll out product to high profile or top-level participants to help establish the product</a:t>
            </a:r>
          </a:p>
        </p:txBody>
      </p:sp>
      <p:sp>
        <p:nvSpPr>
          <p:cNvPr id="24" name="Text Placeholder 23">
            <a:extLst>
              <a:ext uri="{FF2B5EF4-FFF2-40B4-BE49-F238E27FC236}">
                <a16:creationId xmlns:a16="http://schemas.microsoft.com/office/drawing/2014/main" id="{319E41BC-4F05-4804-843A-E1846794FBF9}"/>
              </a:ext>
            </a:extLst>
          </p:cNvPr>
          <p:cNvSpPr>
            <a:spLocks noGrp="1"/>
          </p:cNvSpPr>
          <p:nvPr>
            <p:ph type="body" sz="quarter" idx="23"/>
          </p:nvPr>
        </p:nvSpPr>
        <p:spPr>
          <a:xfrm>
            <a:off x="5922254" y="3569311"/>
            <a:ext cx="5433204" cy="365125"/>
          </a:xfrm>
        </p:spPr>
        <p:txBody>
          <a:bodyPr>
            <a:normAutofit lnSpcReduction="10000"/>
          </a:bodyPr>
          <a:lstStyle/>
          <a:p>
            <a:r>
              <a:rPr lang="en-US" dirty="0"/>
              <a:t>Mar 20XX</a:t>
            </a:r>
          </a:p>
        </p:txBody>
      </p:sp>
      <p:sp>
        <p:nvSpPr>
          <p:cNvPr id="25" name="Text Placeholder 24">
            <a:extLst>
              <a:ext uri="{FF2B5EF4-FFF2-40B4-BE49-F238E27FC236}">
                <a16:creationId xmlns:a16="http://schemas.microsoft.com/office/drawing/2014/main" id="{23BDF8B9-53DF-46F4-98D4-053D78D610B0}"/>
              </a:ext>
            </a:extLst>
          </p:cNvPr>
          <p:cNvSpPr>
            <a:spLocks noGrp="1"/>
          </p:cNvSpPr>
          <p:nvPr>
            <p:ph type="body" sz="quarter" idx="24"/>
          </p:nvPr>
        </p:nvSpPr>
        <p:spPr>
          <a:xfrm>
            <a:off x="5921828" y="3898736"/>
            <a:ext cx="5431971" cy="557950"/>
          </a:xfrm>
        </p:spPr>
        <p:txBody>
          <a:bodyPr/>
          <a:lstStyle/>
          <a:p>
            <a:r>
              <a:rPr lang="en-US" dirty="0"/>
              <a:t>Release the product to the general public and monitor press release and social media accounts</a:t>
            </a:r>
          </a:p>
        </p:txBody>
      </p:sp>
      <p:sp>
        <p:nvSpPr>
          <p:cNvPr id="26" name="Text Placeholder 25">
            <a:extLst>
              <a:ext uri="{FF2B5EF4-FFF2-40B4-BE49-F238E27FC236}">
                <a16:creationId xmlns:a16="http://schemas.microsoft.com/office/drawing/2014/main" id="{0FD0A14C-4421-4979-AF8C-F7E649A88162}"/>
              </a:ext>
            </a:extLst>
          </p:cNvPr>
          <p:cNvSpPr>
            <a:spLocks noGrp="1"/>
          </p:cNvSpPr>
          <p:nvPr>
            <p:ph type="body" sz="quarter" idx="25"/>
          </p:nvPr>
        </p:nvSpPr>
        <p:spPr>
          <a:xfrm>
            <a:off x="5922254" y="4669107"/>
            <a:ext cx="5433204" cy="365125"/>
          </a:xfrm>
        </p:spPr>
        <p:txBody>
          <a:bodyPr>
            <a:normAutofit lnSpcReduction="10000"/>
          </a:bodyPr>
          <a:lstStyle/>
          <a:p>
            <a:r>
              <a:rPr lang="en-US" dirty="0"/>
              <a:t>Oct 20XX</a:t>
            </a:r>
          </a:p>
        </p:txBody>
      </p:sp>
      <p:sp>
        <p:nvSpPr>
          <p:cNvPr id="27" name="Text Placeholder 26">
            <a:extLst>
              <a:ext uri="{FF2B5EF4-FFF2-40B4-BE49-F238E27FC236}">
                <a16:creationId xmlns:a16="http://schemas.microsoft.com/office/drawing/2014/main" id="{9C0DB469-503B-40AF-84D1-C69B085AA96F}"/>
              </a:ext>
            </a:extLst>
          </p:cNvPr>
          <p:cNvSpPr>
            <a:spLocks noGrp="1"/>
          </p:cNvSpPr>
          <p:nvPr>
            <p:ph type="body" sz="quarter" idx="26"/>
          </p:nvPr>
        </p:nvSpPr>
        <p:spPr>
          <a:xfrm>
            <a:off x="5921828" y="4998532"/>
            <a:ext cx="5431971" cy="557950"/>
          </a:xfrm>
        </p:spPr>
        <p:txBody>
          <a:bodyPr>
            <a:normAutofit/>
          </a:bodyPr>
          <a:lstStyle/>
          <a:p>
            <a:r>
              <a:rPr lang="en-US" dirty="0"/>
              <a:t>Gather feedback and adjust product design as necessary</a:t>
            </a:r>
          </a:p>
          <a:p>
            <a:endParaRPr lang="en-US" dirty="0"/>
          </a:p>
        </p:txBody>
      </p:sp>
    </p:spTree>
    <p:extLst>
      <p:ext uri="{BB962C8B-B14F-4D97-AF65-F5344CB8AC3E}">
        <p14:creationId xmlns:p14="http://schemas.microsoft.com/office/powerpoint/2010/main" val="1472106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852137" y="112543"/>
            <a:ext cx="4661205" cy="1551184"/>
          </a:xfrm>
        </p:spPr>
        <p:txBody>
          <a:bodyPr>
            <a:normAutofit/>
          </a:bodyPr>
          <a:lstStyle/>
          <a:p>
            <a:r>
              <a:rPr lang="en-ZA" sz="4400" dirty="0"/>
              <a:t>General Info</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549190" y="2171554"/>
            <a:ext cx="7166939" cy="3335948"/>
          </a:xfrm>
        </p:spPr>
        <p:txBody>
          <a:bodyPr>
            <a:noAutofit/>
          </a:bodyPr>
          <a:lstStyle/>
          <a:p>
            <a:pPr marL="285750" indent="-285750">
              <a:buFont typeface="Arial" panose="020B0604020202020204" pitchFamily="34" charset="0"/>
              <a:buChar char="•"/>
            </a:pPr>
            <a:r>
              <a:rPr lang="en-US" sz="2000" dirty="0"/>
              <a:t>This device can be used for decoding and coding Morse code.</a:t>
            </a:r>
          </a:p>
          <a:p>
            <a:pPr marL="285750" indent="-285750">
              <a:buFont typeface="Arial" panose="020B0604020202020204" pitchFamily="34" charset="0"/>
              <a:buChar char="•"/>
            </a:pPr>
            <a:r>
              <a:rPr lang="en-US" sz="2000" dirty="0"/>
              <a:t>Code sending process</a:t>
            </a:r>
          </a:p>
          <a:p>
            <a:pPr lvl="1"/>
            <a:r>
              <a:rPr lang="en-US" sz="2000" dirty="0"/>
              <a:t>ASCII code input is received by the module, converted into Morse code, and then converted into audio signal.</a:t>
            </a:r>
          </a:p>
          <a:p>
            <a:pPr marL="285750" indent="-285750">
              <a:buFont typeface="Arial" panose="020B0604020202020204" pitchFamily="34" charset="0"/>
              <a:buChar char="•"/>
            </a:pPr>
            <a:r>
              <a:rPr lang="en-US" sz="2000" dirty="0"/>
              <a:t>Code receiving process</a:t>
            </a:r>
          </a:p>
          <a:p>
            <a:pPr lvl="1"/>
            <a:r>
              <a:rPr lang="en-US" sz="2000" dirty="0"/>
              <a:t>It converts the received audio signal into Morse code, and then convert it into ASCII code and displays it. </a:t>
            </a:r>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a:xfrm>
            <a:off x="838200" y="365125"/>
            <a:ext cx="10515600" cy="1325563"/>
          </a:xfrm>
        </p:spPr>
        <p:txBody>
          <a:bodyPr/>
          <a:lstStyle/>
          <a:p>
            <a:r>
              <a:rPr lang="en-ZA" dirty="0"/>
              <a:t>TWO-YEAR ACTION PLAN</a:t>
            </a:r>
          </a:p>
        </p:txBody>
      </p:sp>
      <p:sp>
        <p:nvSpPr>
          <p:cNvPr id="110" name="Text Placeholder 31">
            <a:extLst>
              <a:ext uri="{FF2B5EF4-FFF2-40B4-BE49-F238E27FC236}">
                <a16:creationId xmlns:a16="http://schemas.microsoft.com/office/drawing/2014/main" id="{2FF506C9-7C92-4B9C-A356-9B519D03C78D}"/>
              </a:ext>
            </a:extLst>
          </p:cNvPr>
          <p:cNvSpPr txBox="1">
            <a:spLocks/>
          </p:cNvSpPr>
          <p:nvPr/>
        </p:nvSpPr>
        <p:spPr>
          <a:xfrm>
            <a:off x="2042184" y="2220913"/>
            <a:ext cx="2057400" cy="561975"/>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DRAFT BLUEPRINTS</a:t>
            </a:r>
            <a:endParaRPr lang="en-ZA" sz="1100" dirty="0"/>
          </a:p>
        </p:txBody>
      </p:sp>
      <p:sp>
        <p:nvSpPr>
          <p:cNvPr id="52" name="Text Placeholder 31">
            <a:extLst>
              <a:ext uri="{FF2B5EF4-FFF2-40B4-BE49-F238E27FC236}">
                <a16:creationId xmlns:a16="http://schemas.microsoft.com/office/drawing/2014/main" id="{EFC30FAC-E9E5-427E-B670-7978BE575652}"/>
              </a:ext>
            </a:extLst>
          </p:cNvPr>
          <p:cNvSpPr txBox="1">
            <a:spLocks/>
          </p:cNvSpPr>
          <p:nvPr/>
        </p:nvSpPr>
        <p:spPr>
          <a:xfrm>
            <a:off x="5190031" y="2218613"/>
            <a:ext cx="2057804" cy="561975"/>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GATHER FEEDBACK</a:t>
            </a:r>
            <a:endParaRPr lang="en-ZA" sz="1100" dirty="0"/>
          </a:p>
        </p:txBody>
      </p:sp>
      <p:sp>
        <p:nvSpPr>
          <p:cNvPr id="54" name="Text Placeholder 31">
            <a:extLst>
              <a:ext uri="{FF2B5EF4-FFF2-40B4-BE49-F238E27FC236}">
                <a16:creationId xmlns:a16="http://schemas.microsoft.com/office/drawing/2014/main" id="{E0CD2DAB-9E42-4D11-A98D-56ECD20DBC7E}"/>
              </a:ext>
            </a:extLst>
          </p:cNvPr>
          <p:cNvSpPr txBox="1">
            <a:spLocks/>
          </p:cNvSpPr>
          <p:nvPr/>
        </p:nvSpPr>
        <p:spPr>
          <a:xfrm>
            <a:off x="9121117" y="2222398"/>
            <a:ext cx="2057804" cy="561975"/>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DELIVER TO CLIENT</a:t>
            </a:r>
            <a:endParaRPr lang="en-ZA" sz="1100" dirty="0"/>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a:xfrm>
            <a:off x="914399" y="3354712"/>
            <a:ext cx="731520" cy="457200"/>
          </a:xfrm>
        </p:spPr>
        <p:txBody>
          <a:bodyPr>
            <a:normAutofit/>
          </a:bodyPr>
          <a:lstStyle/>
          <a:p>
            <a:r>
              <a:rPr lang="en-ZA" dirty="0"/>
              <a:t>20XX</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a:xfrm>
            <a:off x="1965960" y="3502152"/>
            <a:ext cx="640080" cy="201776"/>
          </a:xfrm>
        </p:spPr>
        <p:txBody>
          <a:bodyPr>
            <a:normAutofit fontScale="85000" lnSpcReduction="20000"/>
          </a:bodyPr>
          <a:lstStyle/>
          <a:p>
            <a:r>
              <a:rPr lang="en-ZA" dirty="0"/>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a:xfrm>
            <a:off x="2753880" y="3502152"/>
            <a:ext cx="640080" cy="201776"/>
          </a:xfrm>
        </p:spPr>
        <p:txBody>
          <a:bodyPr>
            <a:normAutofit fontScale="85000" lnSpcReduction="20000"/>
          </a:bodyPr>
          <a:lstStyle/>
          <a:p>
            <a:r>
              <a:rPr lang="en-ZA" dirty="0"/>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a:xfrm>
            <a:off x="3541800" y="3502152"/>
            <a:ext cx="640080" cy="201776"/>
          </a:xfrm>
        </p:spPr>
        <p:txBody>
          <a:bodyPr>
            <a:normAutofit fontScale="85000" lnSpcReduction="20000"/>
          </a:bodyPr>
          <a:lstStyle/>
          <a:p>
            <a:r>
              <a:rPr lang="en-ZA" dirty="0"/>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a:xfrm>
            <a:off x="4329720" y="3502152"/>
            <a:ext cx="640080" cy="201776"/>
          </a:xfrm>
        </p:spPr>
        <p:txBody>
          <a:bodyPr>
            <a:normAutofit fontScale="85000" lnSpcReduction="20000"/>
          </a:bodyPr>
          <a:lstStyle/>
          <a:p>
            <a:r>
              <a:rPr lang="en-ZA" dirty="0"/>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a:xfrm>
            <a:off x="5117640" y="3502152"/>
            <a:ext cx="640080" cy="201776"/>
          </a:xfrm>
        </p:spPr>
        <p:txBody>
          <a:bodyPr>
            <a:normAutofit fontScale="85000" lnSpcReduction="20000"/>
          </a:bodyPr>
          <a:lstStyle/>
          <a:p>
            <a:r>
              <a:rPr lang="en-ZA" dirty="0"/>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a:xfrm>
            <a:off x="5905560" y="3502152"/>
            <a:ext cx="640080" cy="201776"/>
          </a:xfrm>
        </p:spPr>
        <p:txBody>
          <a:bodyPr>
            <a:normAutofit fontScale="85000" lnSpcReduction="20000"/>
          </a:bodyPr>
          <a:lstStyle/>
          <a:p>
            <a:r>
              <a:rPr lang="en-ZA" dirty="0"/>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a:xfrm>
            <a:off x="6693480" y="3502152"/>
            <a:ext cx="640080" cy="201776"/>
          </a:xfrm>
        </p:spPr>
        <p:txBody>
          <a:bodyPr>
            <a:normAutofit fontScale="85000" lnSpcReduction="20000"/>
          </a:bodyPr>
          <a:lstStyle/>
          <a:p>
            <a:r>
              <a:rPr lang="en-ZA" dirty="0"/>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a:xfrm>
            <a:off x="7481400" y="3502152"/>
            <a:ext cx="640080" cy="201776"/>
          </a:xfrm>
        </p:spPr>
        <p:txBody>
          <a:bodyPr>
            <a:normAutofit fontScale="85000" lnSpcReduction="20000"/>
          </a:bodyPr>
          <a:lstStyle/>
          <a:p>
            <a:r>
              <a:rPr lang="en-ZA" dirty="0"/>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a:xfrm>
            <a:off x="8269320" y="3502152"/>
            <a:ext cx="640080" cy="201776"/>
          </a:xfrm>
        </p:spPr>
        <p:txBody>
          <a:bodyPr>
            <a:normAutofit fontScale="85000" lnSpcReduction="20000"/>
          </a:bodyPr>
          <a:lstStyle/>
          <a:p>
            <a:r>
              <a:rPr lang="en-ZA" dirty="0"/>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a:xfrm>
            <a:off x="9057240" y="3502152"/>
            <a:ext cx="640080" cy="201776"/>
          </a:xfrm>
        </p:spPr>
        <p:txBody>
          <a:bodyPr>
            <a:normAutofit fontScale="85000" lnSpcReduction="20000"/>
          </a:bodyPr>
          <a:lstStyle/>
          <a:p>
            <a:r>
              <a:rPr lang="en-ZA" dirty="0"/>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a:xfrm>
            <a:off x="9845160" y="3502152"/>
            <a:ext cx="640080" cy="201776"/>
          </a:xfrm>
        </p:spPr>
        <p:txBody>
          <a:bodyPr>
            <a:normAutofit fontScale="85000" lnSpcReduction="20000"/>
          </a:bodyPr>
          <a:lstStyle/>
          <a:p>
            <a:r>
              <a:rPr lang="en-ZA" dirty="0"/>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02152"/>
            <a:ext cx="640080" cy="201776"/>
          </a:xfrm>
        </p:spPr>
        <p:txBody>
          <a:bodyPr>
            <a:normAutofit fontScale="85000" lnSpcReduction="20000"/>
          </a:bodyPr>
          <a:lstStyle/>
          <a:p>
            <a:r>
              <a:rPr lang="en-ZA" dirty="0"/>
              <a:t>DEC</a:t>
            </a:r>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a:xfrm>
            <a:off x="914400" y="4292468"/>
            <a:ext cx="731520" cy="457200"/>
          </a:xfrm>
        </p:spPr>
        <p:txBody>
          <a:bodyPr>
            <a:normAutofit/>
          </a:bodyPr>
          <a:lstStyle/>
          <a:p>
            <a:r>
              <a:rPr lang="en-ZA" dirty="0"/>
              <a:t>20XX</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a:xfrm>
            <a:off x="1969915" y="4425696"/>
            <a:ext cx="640080" cy="201776"/>
          </a:xfrm>
        </p:spPr>
        <p:txBody>
          <a:bodyPr>
            <a:normAutofit fontScale="85000" lnSpcReduction="20000"/>
          </a:bodyPr>
          <a:lstStyle/>
          <a:p>
            <a:r>
              <a:rPr lang="en-ZA" dirty="0"/>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a:xfrm>
            <a:off x="2757602" y="4425696"/>
            <a:ext cx="640080" cy="201776"/>
          </a:xfrm>
        </p:spPr>
        <p:txBody>
          <a:bodyPr>
            <a:normAutofit fontScale="85000" lnSpcReduction="20000"/>
          </a:bodyPr>
          <a:lstStyle/>
          <a:p>
            <a:r>
              <a:rPr lang="en-ZA" dirty="0"/>
              <a:t>FEB</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a:xfrm>
            <a:off x="3545289" y="4425696"/>
            <a:ext cx="640080" cy="201776"/>
          </a:xfrm>
        </p:spPr>
        <p:txBody>
          <a:bodyPr>
            <a:normAutofit fontScale="85000" lnSpcReduction="20000"/>
          </a:bodyPr>
          <a:lstStyle/>
          <a:p>
            <a:r>
              <a:rPr lang="en-ZA" dirty="0"/>
              <a:t>MAR</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a:xfrm>
            <a:off x="4332976" y="4425696"/>
            <a:ext cx="640080" cy="201776"/>
          </a:xfrm>
        </p:spPr>
        <p:txBody>
          <a:bodyPr>
            <a:normAutofit fontScale="85000" lnSpcReduction="20000"/>
          </a:bodyPr>
          <a:lstStyle/>
          <a:p>
            <a:r>
              <a:rPr lang="en-ZA" dirty="0"/>
              <a:t>APR</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a:xfrm>
            <a:off x="5120663" y="4425696"/>
            <a:ext cx="640080" cy="201776"/>
          </a:xfrm>
        </p:spPr>
        <p:txBody>
          <a:bodyPr>
            <a:normAutofit fontScale="85000" lnSpcReduction="20000"/>
          </a:bodyPr>
          <a:lstStyle/>
          <a:p>
            <a:r>
              <a:rPr lang="en-ZA" dirty="0"/>
              <a:t>MAY</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a:xfrm>
            <a:off x="5908350" y="4425696"/>
            <a:ext cx="640080" cy="201776"/>
          </a:xfrm>
        </p:spPr>
        <p:txBody>
          <a:bodyPr>
            <a:normAutofit fontScale="85000" lnSpcReduction="20000"/>
          </a:bodyPr>
          <a:lstStyle/>
          <a:p>
            <a:r>
              <a:rPr lang="en-ZA" dirty="0"/>
              <a:t>JUN</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a:xfrm>
            <a:off x="6696037" y="4425696"/>
            <a:ext cx="640080" cy="201776"/>
          </a:xfrm>
        </p:spPr>
        <p:txBody>
          <a:bodyPr>
            <a:normAutofit fontScale="85000" lnSpcReduction="20000"/>
          </a:bodyPr>
          <a:lstStyle/>
          <a:p>
            <a:r>
              <a:rPr lang="en-ZA" dirty="0"/>
              <a:t>JUL</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a:xfrm>
            <a:off x="7483724" y="4425696"/>
            <a:ext cx="640080" cy="201776"/>
          </a:xfrm>
        </p:spPr>
        <p:txBody>
          <a:bodyPr>
            <a:normAutofit fontScale="85000" lnSpcReduction="20000"/>
          </a:bodyPr>
          <a:lstStyle/>
          <a:p>
            <a:r>
              <a:rPr lang="en-ZA" dirty="0"/>
              <a:t>AUG</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a:xfrm>
            <a:off x="8271411" y="4425696"/>
            <a:ext cx="640080" cy="201776"/>
          </a:xfrm>
        </p:spPr>
        <p:txBody>
          <a:bodyPr>
            <a:normAutofit fontScale="85000" lnSpcReduction="20000"/>
          </a:bodyPr>
          <a:lstStyle/>
          <a:p>
            <a:r>
              <a:rPr lang="en-ZA" dirty="0"/>
              <a:t>SEP</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a:xfrm>
            <a:off x="9059098" y="4425696"/>
            <a:ext cx="640080" cy="201776"/>
          </a:xfrm>
        </p:spPr>
        <p:txBody>
          <a:bodyPr>
            <a:normAutofit fontScale="85000" lnSpcReduction="20000"/>
          </a:bodyPr>
          <a:lstStyle/>
          <a:p>
            <a:r>
              <a:rPr lang="en-ZA" dirty="0"/>
              <a:t>OCT</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a:xfrm>
            <a:off x="9846785" y="4425696"/>
            <a:ext cx="640080" cy="201776"/>
          </a:xfrm>
        </p:spPr>
        <p:txBody>
          <a:bodyPr>
            <a:normAutofit fontScale="85000" lnSpcReduction="20000"/>
          </a:bodyPr>
          <a:lstStyle/>
          <a:p>
            <a:r>
              <a:rPr lang="en-ZA" dirty="0"/>
              <a:t>NOV</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a:xfrm>
            <a:off x="10634472" y="4425696"/>
            <a:ext cx="640080" cy="201776"/>
          </a:xfrm>
        </p:spPr>
        <p:txBody>
          <a:bodyPr>
            <a:normAutofit fontScale="85000" lnSpcReduction="20000"/>
          </a:bodyPr>
          <a:lstStyle/>
          <a:p>
            <a:r>
              <a:rPr lang="en-ZA" dirty="0"/>
              <a:t>DEC</a:t>
            </a:r>
          </a:p>
        </p:txBody>
      </p:sp>
      <p:cxnSp>
        <p:nvCxnSpPr>
          <p:cNvPr id="45" name="Straight Connector 44">
            <a:extLst>
              <a:ext uri="{FF2B5EF4-FFF2-40B4-BE49-F238E27FC236}">
                <a16:creationId xmlns:a16="http://schemas.microsoft.com/office/drawing/2014/main" id="{7AAE5EC1-092E-4A01-B866-C63F654AC331}"/>
              </a:ext>
              <a:ext uri="{C183D7F6-B498-43B3-948B-1728B52AA6E4}">
                <adec:decorative xmlns:adec="http://schemas.microsoft.com/office/drawing/2017/decorative" val="1"/>
              </a:ext>
            </a:extLst>
          </p:cNvPr>
          <p:cNvCxnSpPr>
            <a:cxnSpLocks/>
            <a:endCxn id="33" idx="0"/>
          </p:cNvCxnSpPr>
          <p:nvPr/>
        </p:nvCxnSpPr>
        <p:spPr>
          <a:xfrm>
            <a:off x="3073920" y="2904543"/>
            <a:ext cx="3722" cy="533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44DC497-37D3-454C-98C5-A4A1043E55E5}"/>
              </a:ext>
              <a:ext uri="{C183D7F6-B498-43B3-948B-1728B52AA6E4}">
                <adec:decorative xmlns:adec="http://schemas.microsoft.com/office/drawing/2017/decorative" val="1"/>
              </a:ext>
            </a:extLst>
          </p:cNvPr>
          <p:cNvCxnSpPr>
            <a:cxnSpLocks/>
            <a:endCxn id="34" idx="0"/>
          </p:cNvCxnSpPr>
          <p:nvPr/>
        </p:nvCxnSpPr>
        <p:spPr>
          <a:xfrm>
            <a:off x="6218933" y="2901831"/>
            <a:ext cx="6667" cy="53802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F3C6EDC-B2DD-42F0-911D-04963A0F20BE}"/>
              </a:ext>
              <a:ext uri="{C183D7F6-B498-43B3-948B-1728B52AA6E4}">
                <adec:decorative xmlns:adec="http://schemas.microsoft.com/office/drawing/2017/decorative" val="1"/>
              </a:ext>
            </a:extLst>
          </p:cNvPr>
          <p:cNvCxnSpPr>
            <a:cxnSpLocks/>
            <a:endCxn id="35" idx="0"/>
          </p:cNvCxnSpPr>
          <p:nvPr/>
        </p:nvCxnSpPr>
        <p:spPr>
          <a:xfrm>
            <a:off x="10150019" y="2905616"/>
            <a:ext cx="0" cy="5323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FBB4508-2CA6-4A49-9EAD-91DB1B20514A}"/>
              </a:ext>
              <a:ext uri="{C183D7F6-B498-43B3-948B-1728B52AA6E4}">
                <adec:decorative xmlns:adec="http://schemas.microsoft.com/office/drawing/2017/decorative" val="1"/>
              </a:ext>
            </a:extLst>
          </p:cNvPr>
          <p:cNvSpPr/>
          <p:nvPr/>
        </p:nvSpPr>
        <p:spPr>
          <a:xfrm>
            <a:off x="2814179" y="3437943"/>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8989049-2208-43EB-A323-1B5374E0A2D0}"/>
              </a:ext>
              <a:ext uri="{C183D7F6-B498-43B3-948B-1728B52AA6E4}">
                <adec:decorative xmlns:adec="http://schemas.microsoft.com/office/drawing/2017/decorative" val="1"/>
              </a:ext>
            </a:extLst>
          </p:cNvPr>
          <p:cNvSpPr/>
          <p:nvPr/>
        </p:nvSpPr>
        <p:spPr>
          <a:xfrm>
            <a:off x="5962137" y="3439855"/>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E3093EB5-1D82-4E0B-A4EF-8517FC047E4C}"/>
              </a:ext>
              <a:ext uri="{C183D7F6-B498-43B3-948B-1728B52AA6E4}">
                <adec:decorative xmlns:adec="http://schemas.microsoft.com/office/drawing/2017/decorative" val="1"/>
              </a:ext>
            </a:extLst>
          </p:cNvPr>
          <p:cNvSpPr/>
          <p:nvPr/>
        </p:nvSpPr>
        <p:spPr>
          <a:xfrm>
            <a:off x="9886556" y="3437943"/>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 Placeholder 31">
            <a:extLst>
              <a:ext uri="{FF2B5EF4-FFF2-40B4-BE49-F238E27FC236}">
                <a16:creationId xmlns:a16="http://schemas.microsoft.com/office/drawing/2014/main" id="{6E8FAB27-F000-4DFF-8595-B8ADBB6058E9}"/>
              </a:ext>
            </a:extLst>
          </p:cNvPr>
          <p:cNvSpPr txBox="1">
            <a:spLocks/>
          </p:cNvSpPr>
          <p:nvPr/>
        </p:nvSpPr>
        <p:spPr>
          <a:xfrm>
            <a:off x="1259117" y="5206365"/>
            <a:ext cx="2057804" cy="56197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RUN FOCUS GROUPS</a:t>
            </a:r>
            <a:endParaRPr lang="en-ZA" sz="1100" dirty="0"/>
          </a:p>
        </p:txBody>
      </p:sp>
      <p:cxnSp>
        <p:nvCxnSpPr>
          <p:cNvPr id="57" name="Straight Connector 56">
            <a:extLst>
              <a:ext uri="{FF2B5EF4-FFF2-40B4-BE49-F238E27FC236}">
                <a16:creationId xmlns:a16="http://schemas.microsoft.com/office/drawing/2014/main" id="{0C8EDAF4-CF26-40C7-AACE-2482D9323350}"/>
              </a:ext>
              <a:ext uri="{C183D7F6-B498-43B3-948B-1728B52AA6E4}">
                <adec:decorative xmlns:adec="http://schemas.microsoft.com/office/drawing/2017/decorative" val="1"/>
              </a:ext>
            </a:extLst>
          </p:cNvPr>
          <p:cNvCxnSpPr>
            <a:cxnSpLocks/>
            <a:stCxn id="48" idx="2"/>
          </p:cNvCxnSpPr>
          <p:nvPr/>
        </p:nvCxnSpPr>
        <p:spPr>
          <a:xfrm>
            <a:off x="2286000" y="4638776"/>
            <a:ext cx="2019" cy="5378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 Placeholder 31">
            <a:extLst>
              <a:ext uri="{FF2B5EF4-FFF2-40B4-BE49-F238E27FC236}">
                <a16:creationId xmlns:a16="http://schemas.microsoft.com/office/drawing/2014/main" id="{234079D9-E00C-4C6B-9F2D-D0BCB9C9D7D8}"/>
              </a:ext>
            </a:extLst>
          </p:cNvPr>
          <p:cNvSpPr txBox="1">
            <a:spLocks/>
          </p:cNvSpPr>
          <p:nvPr/>
        </p:nvSpPr>
        <p:spPr>
          <a:xfrm>
            <a:off x="4406652" y="5206365"/>
            <a:ext cx="2057804" cy="561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TEST DESIGN</a:t>
            </a:r>
            <a:endParaRPr lang="en-ZA" sz="1100" dirty="0"/>
          </a:p>
        </p:txBody>
      </p:sp>
      <p:cxnSp>
        <p:nvCxnSpPr>
          <p:cNvPr id="61" name="Straight Connector 60">
            <a:extLst>
              <a:ext uri="{FF2B5EF4-FFF2-40B4-BE49-F238E27FC236}">
                <a16:creationId xmlns:a16="http://schemas.microsoft.com/office/drawing/2014/main" id="{F8C93671-1250-4705-A092-97036B901279}"/>
              </a:ext>
              <a:ext uri="{C183D7F6-B498-43B3-948B-1728B52AA6E4}">
                <adec:decorative xmlns:adec="http://schemas.microsoft.com/office/drawing/2017/decorative" val="1"/>
              </a:ext>
            </a:extLst>
          </p:cNvPr>
          <p:cNvCxnSpPr>
            <a:cxnSpLocks/>
            <a:stCxn id="51" idx="2"/>
          </p:cNvCxnSpPr>
          <p:nvPr/>
        </p:nvCxnSpPr>
        <p:spPr>
          <a:xfrm>
            <a:off x="5434293" y="4638776"/>
            <a:ext cx="1261" cy="5378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 Placeholder 31">
            <a:extLst>
              <a:ext uri="{FF2B5EF4-FFF2-40B4-BE49-F238E27FC236}">
                <a16:creationId xmlns:a16="http://schemas.microsoft.com/office/drawing/2014/main" id="{7C5F4630-959D-43D6-A6F0-5D5F3A4117C1}"/>
              </a:ext>
            </a:extLst>
          </p:cNvPr>
          <p:cNvSpPr txBox="1">
            <a:spLocks/>
          </p:cNvSpPr>
          <p:nvPr/>
        </p:nvSpPr>
        <p:spPr>
          <a:xfrm>
            <a:off x="7581698" y="5206365"/>
            <a:ext cx="2057804" cy="561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LAUNCH DESIGN</a:t>
            </a:r>
            <a:endParaRPr lang="en-ZA" sz="1100" dirty="0"/>
          </a:p>
        </p:txBody>
      </p:sp>
      <p:cxnSp>
        <p:nvCxnSpPr>
          <p:cNvPr id="65" name="Straight Connector 64">
            <a:extLst>
              <a:ext uri="{FF2B5EF4-FFF2-40B4-BE49-F238E27FC236}">
                <a16:creationId xmlns:a16="http://schemas.microsoft.com/office/drawing/2014/main" id="{F6C72AC5-2842-4966-BBE7-6F407A9C359B}"/>
              </a:ext>
              <a:ext uri="{C183D7F6-B498-43B3-948B-1728B52AA6E4}">
                <adec:decorative xmlns:adec="http://schemas.microsoft.com/office/drawing/2017/decorative" val="1"/>
              </a:ext>
            </a:extLst>
          </p:cNvPr>
          <p:cNvCxnSpPr>
            <a:cxnSpLocks/>
            <a:stCxn id="58" idx="2"/>
          </p:cNvCxnSpPr>
          <p:nvPr/>
        </p:nvCxnSpPr>
        <p:spPr>
          <a:xfrm>
            <a:off x="8591938" y="4638776"/>
            <a:ext cx="0" cy="5378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DC26F87-2877-496A-B506-6A562ACD90AE}"/>
              </a:ext>
              <a:ext uri="{C183D7F6-B498-43B3-948B-1728B52AA6E4}">
                <adec:decorative xmlns:adec="http://schemas.microsoft.com/office/drawing/2017/decorative" val="1"/>
              </a:ext>
            </a:extLst>
          </p:cNvPr>
          <p:cNvSpPr/>
          <p:nvPr/>
        </p:nvSpPr>
        <p:spPr>
          <a:xfrm>
            <a:off x="2022537" y="4363848"/>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94959EA3-B71F-49E3-A68E-1329BE0461B0}"/>
              </a:ext>
              <a:ext uri="{C183D7F6-B498-43B3-948B-1728B52AA6E4}">
                <adec:decorative xmlns:adec="http://schemas.microsoft.com/office/drawing/2017/decorative" val="1"/>
              </a:ext>
            </a:extLst>
          </p:cNvPr>
          <p:cNvSpPr/>
          <p:nvPr/>
        </p:nvSpPr>
        <p:spPr>
          <a:xfrm>
            <a:off x="5170830" y="4363848"/>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082DCB52-65FA-4B5F-8785-060AF61C386B}"/>
              </a:ext>
              <a:ext uri="{C183D7F6-B498-43B3-948B-1728B52AA6E4}">
                <adec:decorative xmlns:adec="http://schemas.microsoft.com/office/drawing/2017/decorative" val="1"/>
              </a:ext>
            </a:extLst>
          </p:cNvPr>
          <p:cNvSpPr/>
          <p:nvPr/>
        </p:nvSpPr>
        <p:spPr>
          <a:xfrm>
            <a:off x="8328475" y="4363848"/>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84972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365125"/>
            <a:ext cx="10515600" cy="1325563"/>
          </a:xfrm>
        </p:spPr>
        <p:txBody>
          <a:bodyPr anchor="ctr">
            <a:normAutofit/>
          </a:bodyPr>
          <a:lstStyle/>
          <a:p>
            <a:r>
              <a:rPr lang="en-US" dirty="0"/>
              <a:t>FINANCIALS</a:t>
            </a:r>
          </a:p>
        </p:txBody>
      </p:sp>
      <p:graphicFrame>
        <p:nvGraphicFramePr>
          <p:cNvPr id="17" name="Table 9">
            <a:extLst>
              <a:ext uri="{FF2B5EF4-FFF2-40B4-BE49-F238E27FC236}">
                <a16:creationId xmlns:a16="http://schemas.microsoft.com/office/drawing/2014/main" id="{D6E90A56-AF21-45DC-A08C-27875260C7CB}"/>
              </a:ext>
            </a:extLst>
          </p:cNvPr>
          <p:cNvGraphicFramePr>
            <a:graphicFrameLocks noGrp="1"/>
          </p:cNvGraphicFramePr>
          <p:nvPr>
            <p:ph type="dgm" sz="quarter" idx="15"/>
            <p:extLst>
              <p:ext uri="{D42A27DB-BD31-4B8C-83A1-F6EECF244321}">
                <p14:modId xmlns:p14="http://schemas.microsoft.com/office/powerpoint/2010/main" val="3840987170"/>
              </p:ext>
            </p:extLst>
          </p:nvPr>
        </p:nvGraphicFramePr>
        <p:xfrm>
          <a:off x="838200" y="2136775"/>
          <a:ext cx="10515596" cy="3701178"/>
        </p:xfrm>
        <a:graphic>
          <a:graphicData uri="http://schemas.openxmlformats.org/drawingml/2006/table">
            <a:tbl>
              <a:tblPr firstRow="1" bandRow="1">
                <a:tableStyleId>{5C22544A-7EE6-4342-B048-85BDC9FD1C3A}</a:tableStyleId>
              </a:tblPr>
              <a:tblGrid>
                <a:gridCol w="3235076">
                  <a:extLst>
                    <a:ext uri="{9D8B030D-6E8A-4147-A177-3AD203B41FA5}">
                      <a16:colId xmlns:a16="http://schemas.microsoft.com/office/drawing/2014/main" val="3446012419"/>
                    </a:ext>
                  </a:extLst>
                </a:gridCol>
                <a:gridCol w="1717424">
                  <a:extLst>
                    <a:ext uri="{9D8B030D-6E8A-4147-A177-3AD203B41FA5}">
                      <a16:colId xmlns:a16="http://schemas.microsoft.com/office/drawing/2014/main" val="4052646397"/>
                    </a:ext>
                  </a:extLst>
                </a:gridCol>
                <a:gridCol w="2118664">
                  <a:extLst>
                    <a:ext uri="{9D8B030D-6E8A-4147-A177-3AD203B41FA5}">
                      <a16:colId xmlns:a16="http://schemas.microsoft.com/office/drawing/2014/main" val="1935352797"/>
                    </a:ext>
                  </a:extLst>
                </a:gridCol>
                <a:gridCol w="2277791">
                  <a:extLst>
                    <a:ext uri="{9D8B030D-6E8A-4147-A177-3AD203B41FA5}">
                      <a16:colId xmlns:a16="http://schemas.microsoft.com/office/drawing/2014/main" val="1218263486"/>
                    </a:ext>
                  </a:extLst>
                </a:gridCol>
                <a:gridCol w="1166641">
                  <a:extLst>
                    <a:ext uri="{9D8B030D-6E8A-4147-A177-3AD203B41FA5}">
                      <a16:colId xmlns:a16="http://schemas.microsoft.com/office/drawing/2014/main" val="3235153012"/>
                    </a:ext>
                  </a:extLst>
                </a:gridCol>
              </a:tblGrid>
              <a:tr h="284706">
                <a:tc>
                  <a:txBody>
                    <a:bodyPr/>
                    <a:lstStyle/>
                    <a:p>
                      <a:pPr algn="l" fontAlgn="b"/>
                      <a:endParaRPr lang="en-US" sz="1200" b="0" i="0" u="none" strike="noStrike" dirty="0">
                        <a:solidFill>
                          <a:schemeClr val="bg1"/>
                        </a:solidFill>
                        <a:effectLst/>
                        <a:latin typeface="+mn-lt"/>
                      </a:endParaRPr>
                    </a:p>
                  </a:txBody>
                  <a:tcPr marL="24019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r" fontAlgn="b"/>
                      <a:r>
                        <a:rPr lang="en-US" sz="1200" b="1" u="none" strike="noStrike" dirty="0">
                          <a:solidFill>
                            <a:schemeClr val="tx1">
                              <a:lumMod val="75000"/>
                              <a:lumOff val="25000"/>
                            </a:schemeClr>
                          </a:solidFill>
                          <a:effectLst/>
                        </a:rPr>
                        <a:t>Year 1</a:t>
                      </a:r>
                      <a:endParaRPr lang="en-US" sz="1200" b="1" i="0" u="none" strike="noStrike" dirty="0">
                        <a:solidFill>
                          <a:schemeClr val="tx1">
                            <a:lumMod val="75000"/>
                            <a:lumOff val="25000"/>
                          </a:schemeClr>
                        </a:solidFill>
                        <a:effectLst/>
                        <a:latin typeface="+mn-lt"/>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r" fontAlgn="b"/>
                      <a:r>
                        <a:rPr lang="en-US" sz="1200" b="1" u="none" strike="noStrike" dirty="0">
                          <a:solidFill>
                            <a:schemeClr val="tx1">
                              <a:lumMod val="75000"/>
                              <a:lumOff val="25000"/>
                            </a:schemeClr>
                          </a:solidFill>
                          <a:effectLst/>
                        </a:rPr>
                        <a:t>Year 2</a:t>
                      </a:r>
                      <a:endParaRPr lang="en-US" sz="1200" b="1" i="0" u="none" strike="noStrike" dirty="0">
                        <a:solidFill>
                          <a:schemeClr val="tx1">
                            <a:lumMod val="75000"/>
                            <a:lumOff val="25000"/>
                          </a:schemeClr>
                        </a:solidFill>
                        <a:effectLst/>
                        <a:latin typeface="+mn-lt"/>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r" fontAlgn="b"/>
                      <a:r>
                        <a:rPr lang="en-US" sz="1200" b="1" u="none" strike="noStrike" dirty="0">
                          <a:solidFill>
                            <a:schemeClr val="tx1">
                              <a:lumMod val="75000"/>
                              <a:lumOff val="25000"/>
                            </a:schemeClr>
                          </a:solidFill>
                          <a:effectLst/>
                        </a:rPr>
                        <a:t>Year 3</a:t>
                      </a:r>
                      <a:endParaRPr lang="en-US" sz="1200" b="1" i="0" u="none" strike="noStrike" dirty="0">
                        <a:solidFill>
                          <a:schemeClr val="tx1">
                            <a:lumMod val="75000"/>
                            <a:lumOff val="25000"/>
                          </a:schemeClr>
                        </a:solidFill>
                        <a:effectLst/>
                        <a:latin typeface="+mn-lt"/>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l" fontAlgn="b"/>
                      <a:endParaRPr lang="en-US" sz="1200" b="0" i="0" u="none" strike="noStrike" dirty="0">
                        <a:solidFill>
                          <a:schemeClr val="tx1">
                            <a:lumMod val="75000"/>
                            <a:lumOff val="25000"/>
                          </a:schemeClr>
                        </a:solidFill>
                        <a:effectLst/>
                        <a:latin typeface="+mn-lt"/>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4140773105"/>
                  </a:ext>
                </a:extLst>
              </a:tr>
              <a:tr h="284706">
                <a:tc>
                  <a:txBody>
                    <a:bodyPr/>
                    <a:lstStyle/>
                    <a:p>
                      <a:pPr algn="l" fontAlgn="b"/>
                      <a:r>
                        <a:rPr lang="en-US" sz="1200" b="0" i="0" u="none" strike="noStrike" dirty="0">
                          <a:solidFill>
                            <a:schemeClr val="tx1"/>
                          </a:solidFill>
                          <a:effectLst/>
                          <a:latin typeface="+mn-lt"/>
                        </a:rPr>
                        <a:t>INCOME</a:t>
                      </a:r>
                    </a:p>
                  </a:txBody>
                  <a:tcPr marL="24019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2911372"/>
                  </a:ext>
                </a:extLst>
              </a:tr>
              <a:tr h="284706">
                <a:tc>
                  <a:txBody>
                    <a:bodyPr/>
                    <a:lstStyle/>
                    <a:p>
                      <a:pPr lvl="1" algn="l" fontAlgn="b"/>
                      <a:r>
                        <a:rPr lang="en-US" sz="1200" b="0" u="none" strike="noStrike" dirty="0">
                          <a:solidFill>
                            <a:schemeClr val="tx1"/>
                          </a:solidFill>
                          <a:effectLst/>
                        </a:rPr>
                        <a:t>Users</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50,000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400,000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1,600,000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43393929"/>
                  </a:ext>
                </a:extLst>
              </a:tr>
              <a:tr h="284706">
                <a:tc>
                  <a:txBody>
                    <a:bodyPr/>
                    <a:lstStyle/>
                    <a:p>
                      <a:pPr lvl="1" algn="l" fontAlgn="b"/>
                      <a:r>
                        <a:rPr lang="en-US" sz="1200" b="0" u="none" strike="noStrike" dirty="0">
                          <a:solidFill>
                            <a:schemeClr val="tx1"/>
                          </a:solidFill>
                          <a:effectLst/>
                        </a:rPr>
                        <a:t>Sales</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500,000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4,000,000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16,000,000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5711469"/>
                  </a:ext>
                </a:extLst>
              </a:tr>
              <a:tr h="284706">
                <a:tc>
                  <a:txBody>
                    <a:bodyPr/>
                    <a:lstStyle/>
                    <a:p>
                      <a:pPr lvl="1" algn="l" fontAlgn="b"/>
                      <a:r>
                        <a:rPr lang="en-US" sz="1200" b="0" u="none" strike="noStrike" dirty="0">
                          <a:solidFill>
                            <a:schemeClr val="tx1"/>
                          </a:solidFill>
                          <a:effectLst/>
                        </a:rPr>
                        <a:t>Average price per sale</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75</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80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90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8944196"/>
                  </a:ext>
                </a:extLst>
              </a:tr>
              <a:tr h="284706">
                <a:tc>
                  <a:txBody>
                    <a:bodyPr/>
                    <a:lstStyle/>
                    <a:p>
                      <a:pPr lvl="1" algn="l" fontAlgn="b"/>
                      <a:r>
                        <a:rPr lang="en-US" sz="1200" b="0" u="none" strike="noStrike" dirty="0">
                          <a:solidFill>
                            <a:schemeClr val="tx1"/>
                          </a:solidFill>
                          <a:effectLst/>
                        </a:rPr>
                        <a:t>Revenue @ 15%</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5,625,000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48,000,000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216,000,000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1606819"/>
                  </a:ext>
                </a:extLst>
              </a:tr>
              <a:tr h="284706">
                <a:tc>
                  <a:txBody>
                    <a:bodyPr/>
                    <a:lstStyle/>
                    <a:p>
                      <a:pPr algn="l" fontAlgn="b"/>
                      <a:r>
                        <a:rPr lang="en-US" sz="1200" b="1" u="none" strike="noStrike" dirty="0">
                          <a:solidFill>
                            <a:schemeClr val="tx1"/>
                          </a:solidFill>
                          <a:effectLst/>
                        </a:rPr>
                        <a:t>GROSS PROFIT</a:t>
                      </a:r>
                      <a:endParaRPr lang="en-US" sz="1200" b="1"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5,625,000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48,000,000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216,000,000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5120011"/>
                  </a:ext>
                </a:extLst>
              </a:tr>
              <a:tr h="284706">
                <a:tc>
                  <a:txBody>
                    <a:bodyPr/>
                    <a:lstStyle/>
                    <a:p>
                      <a:pPr algn="l" fontAlgn="b"/>
                      <a:r>
                        <a:rPr lang="en-US" sz="1200" b="0" u="none" strike="noStrike" dirty="0">
                          <a:solidFill>
                            <a:schemeClr val="tx1"/>
                          </a:solidFill>
                          <a:effectLst/>
                        </a:rPr>
                        <a:t>Expenses</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41422160"/>
                  </a:ext>
                </a:extLst>
              </a:tr>
              <a:tr h="284706">
                <a:tc>
                  <a:txBody>
                    <a:bodyPr/>
                    <a:lstStyle/>
                    <a:p>
                      <a:pPr marL="457200" lvl="1" indent="0" algn="l" fontAlgn="b">
                        <a:buFont typeface="Arial" panose="020B0604020202020204" pitchFamily="34" charset="0"/>
                        <a:buNone/>
                      </a:pPr>
                      <a:r>
                        <a:rPr lang="en-US" sz="1200" b="0" u="none" strike="noStrike" dirty="0">
                          <a:solidFill>
                            <a:schemeClr val="tx1"/>
                          </a:solidFill>
                          <a:effectLst/>
                        </a:rPr>
                        <a:t>Sales &amp; marketing</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5,062,500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38,400,000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151,200,000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u="none" strike="noStrike" dirty="0">
                          <a:solidFill>
                            <a:schemeClr val="tx1"/>
                          </a:solidFill>
                          <a:effectLst/>
                        </a:rPr>
                        <a:t>70%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62407092"/>
                  </a:ext>
                </a:extLst>
              </a:tr>
              <a:tr h="284706">
                <a:tc>
                  <a:txBody>
                    <a:bodyPr/>
                    <a:lstStyle/>
                    <a:p>
                      <a:pPr marL="457200" lvl="1" indent="0" algn="l" fontAlgn="b">
                        <a:buFont typeface="Arial" panose="020B0604020202020204" pitchFamily="34" charset="0"/>
                        <a:buNone/>
                      </a:pPr>
                      <a:r>
                        <a:rPr lang="en-US" sz="1200" b="0" u="none" strike="noStrike" dirty="0">
                          <a:solidFill>
                            <a:schemeClr val="tx1"/>
                          </a:solidFill>
                          <a:effectLst/>
                        </a:rPr>
                        <a:t>Customer service</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1,687,500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9,600,000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21,600,000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u="none" strike="noStrike" dirty="0">
                          <a:solidFill>
                            <a:schemeClr val="tx1"/>
                          </a:solidFill>
                          <a:effectLst/>
                        </a:rPr>
                        <a:t>10%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6368409"/>
                  </a:ext>
                </a:extLst>
              </a:tr>
              <a:tr h="284706">
                <a:tc>
                  <a:txBody>
                    <a:bodyPr/>
                    <a:lstStyle/>
                    <a:p>
                      <a:pPr marL="457200" lvl="1" indent="0" algn="l" fontAlgn="b">
                        <a:buFont typeface="Arial" panose="020B0604020202020204" pitchFamily="34" charset="0"/>
                        <a:buNone/>
                      </a:pPr>
                      <a:r>
                        <a:rPr lang="en-US" sz="1200" b="0" u="none" strike="noStrike" dirty="0">
                          <a:solidFill>
                            <a:schemeClr val="tx1"/>
                          </a:solidFill>
                          <a:effectLst/>
                        </a:rPr>
                        <a:t>Product development</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562,500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2,400,000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10,800,000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u="none" strike="noStrike" dirty="0">
                          <a:solidFill>
                            <a:schemeClr val="tx1"/>
                          </a:solidFill>
                          <a:effectLst/>
                        </a:rPr>
                        <a:t>5%</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9688327"/>
                  </a:ext>
                </a:extLst>
              </a:tr>
              <a:tr h="284706">
                <a:tc>
                  <a:txBody>
                    <a:bodyPr/>
                    <a:lstStyle/>
                    <a:p>
                      <a:pPr marL="457200" lvl="1" indent="0" algn="l" fontAlgn="b">
                        <a:buFont typeface="Arial" panose="020B0604020202020204" pitchFamily="34" charset="0"/>
                        <a:buNone/>
                      </a:pPr>
                      <a:r>
                        <a:rPr lang="en-US" sz="1200" b="0" u="none" strike="noStrike" dirty="0">
                          <a:solidFill>
                            <a:schemeClr val="tx1"/>
                          </a:solidFill>
                          <a:effectLst/>
                        </a:rPr>
                        <a:t>Research</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281,250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2,400,000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4,320,000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u="none" strike="noStrike" dirty="0">
                          <a:solidFill>
                            <a:schemeClr val="tx1"/>
                          </a:solidFill>
                          <a:effectLst/>
                        </a:rPr>
                        <a:t>2%</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13433075"/>
                  </a:ext>
                </a:extLst>
              </a:tr>
              <a:tr h="284706">
                <a:tc>
                  <a:txBody>
                    <a:bodyPr/>
                    <a:lstStyle/>
                    <a:p>
                      <a:pPr algn="l" fontAlgn="b"/>
                      <a:r>
                        <a:rPr lang="en-US" sz="1200" b="1" u="none" strike="noStrike" dirty="0">
                          <a:solidFill>
                            <a:schemeClr val="tx1"/>
                          </a:solidFill>
                          <a:effectLst/>
                        </a:rPr>
                        <a:t>TOTAL EXPENSES</a:t>
                      </a:r>
                      <a:endParaRPr lang="en-US" sz="1200" b="1"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7,593,750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52,800,000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187,920,000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301145645"/>
                  </a:ext>
                </a:extLst>
              </a:tr>
            </a:tbl>
          </a:graphicData>
        </a:graphic>
      </p:graphicFrame>
    </p:spTree>
    <p:extLst>
      <p:ext uri="{BB962C8B-B14F-4D97-AF65-F5344CB8AC3E}">
        <p14:creationId xmlns:p14="http://schemas.microsoft.com/office/powerpoint/2010/main" val="566997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885156" y="892177"/>
            <a:ext cx="8421688" cy="1325563"/>
          </a:xfrm>
        </p:spPr>
        <p:txBody>
          <a:bodyPr/>
          <a:lstStyle/>
          <a:p>
            <a:r>
              <a:rPr lang="en-US" dirty="0"/>
              <a:t>MEET THE TEAM</a:t>
            </a:r>
          </a:p>
        </p:txBody>
      </p:sp>
      <p:pic>
        <p:nvPicPr>
          <p:cNvPr id="26" name="Picture Placeholder 25" descr="Team member headshot">
            <a:extLst>
              <a:ext uri="{FF2B5EF4-FFF2-40B4-BE49-F238E27FC236}">
                <a16:creationId xmlns:a16="http://schemas.microsoft.com/office/drawing/2014/main" id="{E287A61C-B7FB-4B69-97E7-7B7AFC8A5D33}"/>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a:stretch/>
        </p:blipFill>
        <p:spPr>
          <a:xfrm>
            <a:off x="1487181" y="2886074"/>
            <a:ext cx="1845511" cy="1845511"/>
          </a:xfrm>
        </p:spPr>
      </p:pic>
      <p:pic>
        <p:nvPicPr>
          <p:cNvPr id="47" name="Picture Placeholder 46" descr="Team member headshot">
            <a:extLst>
              <a:ext uri="{FF2B5EF4-FFF2-40B4-BE49-F238E27FC236}">
                <a16:creationId xmlns:a16="http://schemas.microsoft.com/office/drawing/2014/main" id="{8AF5260A-2860-4F88-BA4D-70530D3E14AA}"/>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a:stretch/>
        </p:blipFill>
        <p:spPr>
          <a:xfrm>
            <a:off x="3836914" y="2886074"/>
            <a:ext cx="1845511" cy="1845511"/>
          </a:xfrm>
        </p:spPr>
      </p:pic>
      <p:pic>
        <p:nvPicPr>
          <p:cNvPr id="45" name="Picture Placeholder 44" descr="Team member headshot">
            <a:extLst>
              <a:ext uri="{FF2B5EF4-FFF2-40B4-BE49-F238E27FC236}">
                <a16:creationId xmlns:a16="http://schemas.microsoft.com/office/drawing/2014/main" id="{4442FA67-BF04-4E45-BFD9-78BF43789E09}"/>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val="0"/>
              </a:ext>
            </a:extLst>
          </a:blip>
          <a:srcRect/>
          <a:stretch/>
        </p:blipFill>
        <p:spPr>
          <a:xfrm>
            <a:off x="6327578" y="2886074"/>
            <a:ext cx="1845511" cy="1845511"/>
          </a:xfrm>
        </p:spPr>
      </p:pic>
      <p:pic>
        <p:nvPicPr>
          <p:cNvPr id="43" name="Picture Placeholder 42" descr="Team member headshot">
            <a:extLst>
              <a:ext uri="{FF2B5EF4-FFF2-40B4-BE49-F238E27FC236}">
                <a16:creationId xmlns:a16="http://schemas.microsoft.com/office/drawing/2014/main" id="{F328CD15-EA0E-49AD-A3C6-5798A372AA53}"/>
              </a:ext>
            </a:extLst>
          </p:cNvPr>
          <p:cNvPicPr>
            <a:picLocks noGrp="1" noChangeAspect="1"/>
          </p:cNvPicPr>
          <p:nvPr>
            <p:ph type="pic" sz="quarter" idx="17"/>
          </p:nvPr>
        </p:nvPicPr>
        <p:blipFill rotWithShape="1">
          <a:blip r:embed="rId5">
            <a:extLst>
              <a:ext uri="{28A0092B-C50C-407E-A947-70E740481C1C}">
                <a14:useLocalDpi xmlns:a14="http://schemas.microsoft.com/office/drawing/2010/main" val="0"/>
              </a:ext>
            </a:extLst>
          </a:blip>
          <a:srcRect/>
          <a:stretch/>
        </p:blipFill>
        <p:spPr>
          <a:xfrm>
            <a:off x="8747458" y="2886074"/>
            <a:ext cx="1845511" cy="1845511"/>
          </a:xfrm>
        </p:spPr>
      </p:pic>
      <p:sp>
        <p:nvSpPr>
          <p:cNvPr id="24" name="Text Placeholder 23">
            <a:extLst>
              <a:ext uri="{FF2B5EF4-FFF2-40B4-BE49-F238E27FC236}">
                <a16:creationId xmlns:a16="http://schemas.microsoft.com/office/drawing/2014/main" id="{7BAD1FFF-8B97-4CD1-85E7-B7738EAD28CD}"/>
              </a:ext>
            </a:extLst>
          </p:cNvPr>
          <p:cNvSpPr>
            <a:spLocks noGrp="1"/>
          </p:cNvSpPr>
          <p:nvPr>
            <p:ph type="body" idx="1"/>
          </p:nvPr>
        </p:nvSpPr>
        <p:spPr>
          <a:xfrm>
            <a:off x="1343248" y="5084524"/>
            <a:ext cx="2123743" cy="343061"/>
          </a:xfrm>
        </p:spPr>
        <p:txBody>
          <a:bodyPr/>
          <a:lstStyle/>
          <a:p>
            <a:r>
              <a:rPr lang="en-US" dirty="0"/>
              <a:t>TAKUMA HAYASHI​</a:t>
            </a:r>
          </a:p>
        </p:txBody>
      </p:sp>
      <p:sp>
        <p:nvSpPr>
          <p:cNvPr id="33" name="Text Placeholder 32">
            <a:extLst>
              <a:ext uri="{FF2B5EF4-FFF2-40B4-BE49-F238E27FC236}">
                <a16:creationId xmlns:a16="http://schemas.microsoft.com/office/drawing/2014/main" id="{10C8C8C1-99D8-4034-A628-DECEB703BA1D}"/>
              </a:ext>
            </a:extLst>
          </p:cNvPr>
          <p:cNvSpPr>
            <a:spLocks noGrp="1"/>
          </p:cNvSpPr>
          <p:nvPr>
            <p:ph type="body" idx="18"/>
          </p:nvPr>
        </p:nvSpPr>
        <p:spPr>
          <a:xfrm>
            <a:off x="3692980" y="5099206"/>
            <a:ext cx="2135755" cy="343061"/>
          </a:xfrm>
        </p:spPr>
        <p:txBody>
          <a:bodyPr/>
          <a:lstStyle/>
          <a:p>
            <a:r>
              <a:rPr lang="en-US" dirty="0"/>
              <a:t>MIRJAM NILSSON​</a:t>
            </a:r>
          </a:p>
        </p:txBody>
      </p:sp>
      <p:sp>
        <p:nvSpPr>
          <p:cNvPr id="34" name="Text Placeholder 33">
            <a:extLst>
              <a:ext uri="{FF2B5EF4-FFF2-40B4-BE49-F238E27FC236}">
                <a16:creationId xmlns:a16="http://schemas.microsoft.com/office/drawing/2014/main" id="{08CA58D6-00FD-4D81-A0F6-215C4D558912}"/>
              </a:ext>
            </a:extLst>
          </p:cNvPr>
          <p:cNvSpPr>
            <a:spLocks noGrp="1"/>
          </p:cNvSpPr>
          <p:nvPr>
            <p:ph type="body" idx="19"/>
          </p:nvPr>
        </p:nvSpPr>
        <p:spPr>
          <a:xfrm>
            <a:off x="6183644" y="5099206"/>
            <a:ext cx="2123743" cy="343061"/>
          </a:xfrm>
        </p:spPr>
        <p:txBody>
          <a:bodyPr/>
          <a:lstStyle/>
          <a:p>
            <a:r>
              <a:rPr lang="en-US" dirty="0"/>
              <a:t>FLORA BERGGREN​</a:t>
            </a:r>
          </a:p>
        </p:txBody>
      </p:sp>
      <p:sp>
        <p:nvSpPr>
          <p:cNvPr id="35" name="Text Placeholder 34">
            <a:extLst>
              <a:ext uri="{FF2B5EF4-FFF2-40B4-BE49-F238E27FC236}">
                <a16:creationId xmlns:a16="http://schemas.microsoft.com/office/drawing/2014/main" id="{60D37431-6A3A-47F6-A367-B5ADCF66AE37}"/>
              </a:ext>
            </a:extLst>
          </p:cNvPr>
          <p:cNvSpPr>
            <a:spLocks noGrp="1"/>
          </p:cNvSpPr>
          <p:nvPr>
            <p:ph type="body" idx="20"/>
          </p:nvPr>
        </p:nvSpPr>
        <p:spPr>
          <a:xfrm>
            <a:off x="8603525" y="5084524"/>
            <a:ext cx="2123742" cy="343061"/>
          </a:xfrm>
        </p:spPr>
        <p:txBody>
          <a:bodyPr/>
          <a:lstStyle/>
          <a:p>
            <a:r>
              <a:rPr lang="en-US" dirty="0"/>
              <a:t>RAJESH SANTOSHI​</a:t>
            </a:r>
          </a:p>
        </p:txBody>
      </p:sp>
      <p:sp>
        <p:nvSpPr>
          <p:cNvPr id="36" name="Text Placeholder 35">
            <a:extLst>
              <a:ext uri="{FF2B5EF4-FFF2-40B4-BE49-F238E27FC236}">
                <a16:creationId xmlns:a16="http://schemas.microsoft.com/office/drawing/2014/main" id="{B76FA389-A54D-4E4B-81DA-DBA175D78FEC}"/>
              </a:ext>
            </a:extLst>
          </p:cNvPr>
          <p:cNvSpPr>
            <a:spLocks noGrp="1"/>
          </p:cNvSpPr>
          <p:nvPr>
            <p:ph type="body" idx="21"/>
          </p:nvPr>
        </p:nvSpPr>
        <p:spPr>
          <a:xfrm>
            <a:off x="1487181" y="5464114"/>
            <a:ext cx="1845511" cy="343061"/>
          </a:xfrm>
        </p:spPr>
        <p:txBody>
          <a:bodyPr/>
          <a:lstStyle/>
          <a:p>
            <a:r>
              <a:rPr lang="en-US" dirty="0"/>
              <a:t>President</a:t>
            </a:r>
          </a:p>
        </p:txBody>
      </p:sp>
      <p:sp>
        <p:nvSpPr>
          <p:cNvPr id="37" name="Text Placeholder 36">
            <a:extLst>
              <a:ext uri="{FF2B5EF4-FFF2-40B4-BE49-F238E27FC236}">
                <a16:creationId xmlns:a16="http://schemas.microsoft.com/office/drawing/2014/main" id="{65786675-BFC6-4743-BFD3-D64691F771D8}"/>
              </a:ext>
            </a:extLst>
          </p:cNvPr>
          <p:cNvSpPr>
            <a:spLocks noGrp="1"/>
          </p:cNvSpPr>
          <p:nvPr>
            <p:ph type="body" idx="22"/>
          </p:nvPr>
        </p:nvSpPr>
        <p:spPr>
          <a:xfrm>
            <a:off x="3836913" y="5478796"/>
            <a:ext cx="1855949" cy="343061"/>
          </a:xfrm>
        </p:spPr>
        <p:txBody>
          <a:bodyPr/>
          <a:lstStyle/>
          <a:p>
            <a:r>
              <a:rPr lang="en-US" dirty="0"/>
              <a:t>Chief Executive Officer</a:t>
            </a:r>
          </a:p>
        </p:txBody>
      </p:sp>
      <p:sp>
        <p:nvSpPr>
          <p:cNvPr id="38" name="Text Placeholder 37">
            <a:extLst>
              <a:ext uri="{FF2B5EF4-FFF2-40B4-BE49-F238E27FC236}">
                <a16:creationId xmlns:a16="http://schemas.microsoft.com/office/drawing/2014/main" id="{97062F49-F468-4EA6-B6BF-94BFF89FDCB7}"/>
              </a:ext>
            </a:extLst>
          </p:cNvPr>
          <p:cNvSpPr>
            <a:spLocks noGrp="1"/>
          </p:cNvSpPr>
          <p:nvPr>
            <p:ph type="body" idx="23"/>
          </p:nvPr>
        </p:nvSpPr>
        <p:spPr>
          <a:xfrm>
            <a:off x="6327577" y="5478796"/>
            <a:ext cx="1845511" cy="343061"/>
          </a:xfrm>
        </p:spPr>
        <p:txBody>
          <a:bodyPr/>
          <a:lstStyle/>
          <a:p>
            <a:r>
              <a:rPr lang="en-US" dirty="0"/>
              <a:t>Chief Operations Officer</a:t>
            </a:r>
          </a:p>
          <a:p>
            <a:endParaRPr lang="en-US" dirty="0"/>
          </a:p>
        </p:txBody>
      </p:sp>
      <p:sp>
        <p:nvSpPr>
          <p:cNvPr id="39" name="Text Placeholder 38">
            <a:extLst>
              <a:ext uri="{FF2B5EF4-FFF2-40B4-BE49-F238E27FC236}">
                <a16:creationId xmlns:a16="http://schemas.microsoft.com/office/drawing/2014/main" id="{59D9F00A-8CF0-41E8-9BB6-3B8ECDA55D49}"/>
              </a:ext>
            </a:extLst>
          </p:cNvPr>
          <p:cNvSpPr>
            <a:spLocks noGrp="1"/>
          </p:cNvSpPr>
          <p:nvPr>
            <p:ph type="body" idx="24"/>
          </p:nvPr>
        </p:nvSpPr>
        <p:spPr>
          <a:xfrm>
            <a:off x="8747458" y="5464114"/>
            <a:ext cx="1845510" cy="343061"/>
          </a:xfrm>
        </p:spPr>
        <p:txBody>
          <a:bodyPr/>
          <a:lstStyle/>
          <a:p>
            <a:r>
              <a:rPr lang="en-US" dirty="0"/>
              <a:t>VP Marketing</a:t>
            </a:r>
          </a:p>
          <a:p>
            <a:endParaRPr lang="en-US" dirty="0"/>
          </a:p>
        </p:txBody>
      </p:sp>
    </p:spTree>
    <p:extLst>
      <p:ext uri="{BB962C8B-B14F-4D97-AF65-F5344CB8AC3E}">
        <p14:creationId xmlns:p14="http://schemas.microsoft.com/office/powerpoint/2010/main" val="3477453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885156" y="892177"/>
            <a:ext cx="8421688" cy="1325563"/>
          </a:xfrm>
        </p:spPr>
        <p:txBody>
          <a:bodyPr/>
          <a:lstStyle/>
          <a:p>
            <a:r>
              <a:rPr lang="en-US" dirty="0"/>
              <a:t>MEET THE TEAM  </a:t>
            </a:r>
          </a:p>
        </p:txBody>
      </p:sp>
      <p:pic>
        <p:nvPicPr>
          <p:cNvPr id="38" name="Picture Placeholder 37" descr="Team member headshot">
            <a:extLst>
              <a:ext uri="{FF2B5EF4-FFF2-40B4-BE49-F238E27FC236}">
                <a16:creationId xmlns:a16="http://schemas.microsoft.com/office/drawing/2014/main" id="{6E64DC71-C9CE-47FF-A3B6-597A9B09EC98}"/>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a:stretch/>
        </p:blipFill>
        <p:spPr>
          <a:xfrm>
            <a:off x="1877176" y="2428875"/>
            <a:ext cx="1066800" cy="1066800"/>
          </a:xfrm>
        </p:spPr>
      </p:pic>
      <p:pic>
        <p:nvPicPr>
          <p:cNvPr id="42" name="Picture Placeholder 41" descr="Team member headshot">
            <a:extLst>
              <a:ext uri="{FF2B5EF4-FFF2-40B4-BE49-F238E27FC236}">
                <a16:creationId xmlns:a16="http://schemas.microsoft.com/office/drawing/2014/main" id="{03BE9C30-CAE7-4AE5-8722-B20E200AC048}"/>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a:stretch/>
        </p:blipFill>
        <p:spPr>
          <a:xfrm>
            <a:off x="4226270" y="2428875"/>
            <a:ext cx="1066800" cy="1066800"/>
          </a:xfrm>
        </p:spPr>
      </p:pic>
      <p:pic>
        <p:nvPicPr>
          <p:cNvPr id="46" name="Picture Placeholder 45" descr="Team member headshot">
            <a:extLst>
              <a:ext uri="{FF2B5EF4-FFF2-40B4-BE49-F238E27FC236}">
                <a16:creationId xmlns:a16="http://schemas.microsoft.com/office/drawing/2014/main" id="{F8B9EE09-9F4E-47F5-82E5-A135C37A6E26}"/>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val="0"/>
              </a:ext>
            </a:extLst>
          </a:blip>
          <a:srcRect/>
          <a:stretch/>
        </p:blipFill>
        <p:spPr>
          <a:xfrm>
            <a:off x="6716934" y="2428875"/>
            <a:ext cx="1066800" cy="1066800"/>
          </a:xfrm>
        </p:spPr>
      </p:pic>
      <p:pic>
        <p:nvPicPr>
          <p:cNvPr id="54" name="Picture Placeholder 53" descr="Team member headshot">
            <a:extLst>
              <a:ext uri="{FF2B5EF4-FFF2-40B4-BE49-F238E27FC236}">
                <a16:creationId xmlns:a16="http://schemas.microsoft.com/office/drawing/2014/main" id="{B789A13E-52C8-4E94-89B2-D51A0739F00A}"/>
              </a:ext>
            </a:extLst>
          </p:cNvPr>
          <p:cNvPicPr>
            <a:picLocks noGrp="1" noChangeAspect="1"/>
          </p:cNvPicPr>
          <p:nvPr>
            <p:ph type="pic" sz="quarter" idx="17"/>
          </p:nvPr>
        </p:nvPicPr>
        <p:blipFill rotWithShape="1">
          <a:blip r:embed="rId5">
            <a:extLst>
              <a:ext uri="{28A0092B-C50C-407E-A947-70E740481C1C}">
                <a14:useLocalDpi xmlns:a14="http://schemas.microsoft.com/office/drawing/2010/main" val="0"/>
              </a:ext>
            </a:extLst>
          </a:blip>
          <a:srcRect/>
          <a:stretch/>
        </p:blipFill>
        <p:spPr>
          <a:xfrm>
            <a:off x="9136814" y="2428875"/>
            <a:ext cx="1066800" cy="1066800"/>
          </a:xfrm>
        </p:spPr>
      </p:pic>
      <p:sp>
        <p:nvSpPr>
          <p:cNvPr id="36" name="Text Placeholder 35">
            <a:extLst>
              <a:ext uri="{FF2B5EF4-FFF2-40B4-BE49-F238E27FC236}">
                <a16:creationId xmlns:a16="http://schemas.microsoft.com/office/drawing/2014/main" id="{23BA8AAF-B08B-441B-AAF3-590A568329BF}"/>
              </a:ext>
            </a:extLst>
          </p:cNvPr>
          <p:cNvSpPr>
            <a:spLocks noGrp="1"/>
          </p:cNvSpPr>
          <p:nvPr>
            <p:ph type="body" idx="1"/>
          </p:nvPr>
        </p:nvSpPr>
        <p:spPr>
          <a:xfrm>
            <a:off x="1500168" y="3654378"/>
            <a:ext cx="1828800" cy="343061"/>
          </a:xfrm>
        </p:spPr>
        <p:txBody>
          <a:bodyPr/>
          <a:lstStyle/>
          <a:p>
            <a:r>
              <a:rPr lang="en-US" dirty="0"/>
              <a:t>TAKUMA HAYASHI</a:t>
            </a:r>
          </a:p>
          <a:p>
            <a:endParaRPr lang="en-US" dirty="0"/>
          </a:p>
        </p:txBody>
      </p:sp>
      <p:sp>
        <p:nvSpPr>
          <p:cNvPr id="52" name="Text Placeholder 51">
            <a:extLst>
              <a:ext uri="{FF2B5EF4-FFF2-40B4-BE49-F238E27FC236}">
                <a16:creationId xmlns:a16="http://schemas.microsoft.com/office/drawing/2014/main" id="{E07741A2-243F-4086-945C-BCA1F24E6DB5}"/>
              </a:ext>
            </a:extLst>
          </p:cNvPr>
          <p:cNvSpPr>
            <a:spLocks noGrp="1"/>
          </p:cNvSpPr>
          <p:nvPr>
            <p:ph type="body" idx="21"/>
          </p:nvPr>
        </p:nvSpPr>
        <p:spPr>
          <a:xfrm>
            <a:off x="1390120" y="3782039"/>
            <a:ext cx="2057400" cy="343061"/>
          </a:xfrm>
        </p:spPr>
        <p:txBody>
          <a:bodyPr/>
          <a:lstStyle/>
          <a:p>
            <a:r>
              <a:rPr lang="en-US" dirty="0"/>
              <a:t>President</a:t>
            </a:r>
          </a:p>
        </p:txBody>
      </p:sp>
      <p:sp>
        <p:nvSpPr>
          <p:cNvPr id="49" name="Text Placeholder 48">
            <a:extLst>
              <a:ext uri="{FF2B5EF4-FFF2-40B4-BE49-F238E27FC236}">
                <a16:creationId xmlns:a16="http://schemas.microsoft.com/office/drawing/2014/main" id="{27CB5CB7-B854-4F48-954C-5CF86CC9146D}"/>
              </a:ext>
            </a:extLst>
          </p:cNvPr>
          <p:cNvSpPr>
            <a:spLocks noGrp="1"/>
          </p:cNvSpPr>
          <p:nvPr>
            <p:ph type="body" idx="18"/>
          </p:nvPr>
        </p:nvSpPr>
        <p:spPr>
          <a:xfrm>
            <a:off x="3849262" y="3669060"/>
            <a:ext cx="1828800" cy="343061"/>
          </a:xfrm>
        </p:spPr>
        <p:txBody>
          <a:bodyPr/>
          <a:lstStyle/>
          <a:p>
            <a:r>
              <a:rPr lang="en-US" dirty="0"/>
              <a:t>MIRJAM NILSSON​</a:t>
            </a:r>
          </a:p>
        </p:txBody>
      </p:sp>
      <p:sp>
        <p:nvSpPr>
          <p:cNvPr id="61" name="Text Placeholder 60">
            <a:extLst>
              <a:ext uri="{FF2B5EF4-FFF2-40B4-BE49-F238E27FC236}">
                <a16:creationId xmlns:a16="http://schemas.microsoft.com/office/drawing/2014/main" id="{F1C860E6-FF87-419F-8B26-B8EA4D5F3D3D}"/>
              </a:ext>
            </a:extLst>
          </p:cNvPr>
          <p:cNvSpPr>
            <a:spLocks noGrp="1"/>
          </p:cNvSpPr>
          <p:nvPr>
            <p:ph type="body" idx="22"/>
          </p:nvPr>
        </p:nvSpPr>
        <p:spPr>
          <a:xfrm>
            <a:off x="3739214" y="3796721"/>
            <a:ext cx="2057400" cy="343061"/>
          </a:xfrm>
        </p:spPr>
        <p:txBody>
          <a:bodyPr/>
          <a:lstStyle/>
          <a:p>
            <a:r>
              <a:rPr lang="en-US" dirty="0"/>
              <a:t>Chief Executive Officer</a:t>
            </a:r>
          </a:p>
        </p:txBody>
      </p:sp>
      <p:sp>
        <p:nvSpPr>
          <p:cNvPr id="50" name="Text Placeholder 49">
            <a:extLst>
              <a:ext uri="{FF2B5EF4-FFF2-40B4-BE49-F238E27FC236}">
                <a16:creationId xmlns:a16="http://schemas.microsoft.com/office/drawing/2014/main" id="{540F887C-E8EB-4467-90FE-023D47FFB454}"/>
              </a:ext>
            </a:extLst>
          </p:cNvPr>
          <p:cNvSpPr>
            <a:spLocks noGrp="1"/>
          </p:cNvSpPr>
          <p:nvPr>
            <p:ph type="body" idx="19"/>
          </p:nvPr>
        </p:nvSpPr>
        <p:spPr>
          <a:xfrm>
            <a:off x="6339926" y="3669060"/>
            <a:ext cx="1828800" cy="343061"/>
          </a:xfrm>
        </p:spPr>
        <p:txBody>
          <a:bodyPr/>
          <a:lstStyle/>
          <a:p>
            <a:r>
              <a:rPr lang="en-US" dirty="0"/>
              <a:t>FLORA BERGGREN​</a:t>
            </a:r>
          </a:p>
          <a:p>
            <a:endParaRPr lang="en-US" dirty="0"/>
          </a:p>
        </p:txBody>
      </p:sp>
      <p:sp>
        <p:nvSpPr>
          <p:cNvPr id="62" name="Text Placeholder 61">
            <a:extLst>
              <a:ext uri="{FF2B5EF4-FFF2-40B4-BE49-F238E27FC236}">
                <a16:creationId xmlns:a16="http://schemas.microsoft.com/office/drawing/2014/main" id="{F1AF6C54-9939-432B-BBC2-5E0C0F8B2D8C}"/>
              </a:ext>
            </a:extLst>
          </p:cNvPr>
          <p:cNvSpPr>
            <a:spLocks noGrp="1"/>
          </p:cNvSpPr>
          <p:nvPr>
            <p:ph type="body" idx="23"/>
          </p:nvPr>
        </p:nvSpPr>
        <p:spPr>
          <a:xfrm>
            <a:off x="6217963" y="3796721"/>
            <a:ext cx="2057400" cy="343061"/>
          </a:xfrm>
        </p:spPr>
        <p:txBody>
          <a:bodyPr/>
          <a:lstStyle/>
          <a:p>
            <a:r>
              <a:rPr lang="en-US" dirty="0"/>
              <a:t>Chief Operations Officer</a:t>
            </a:r>
          </a:p>
        </p:txBody>
      </p:sp>
      <p:sp>
        <p:nvSpPr>
          <p:cNvPr id="51" name="Text Placeholder 50">
            <a:extLst>
              <a:ext uri="{FF2B5EF4-FFF2-40B4-BE49-F238E27FC236}">
                <a16:creationId xmlns:a16="http://schemas.microsoft.com/office/drawing/2014/main" id="{C1C77C5B-2A5F-4999-A5BF-F60EA88DE493}"/>
              </a:ext>
            </a:extLst>
          </p:cNvPr>
          <p:cNvSpPr>
            <a:spLocks noGrp="1"/>
          </p:cNvSpPr>
          <p:nvPr>
            <p:ph type="body" idx="20"/>
          </p:nvPr>
        </p:nvSpPr>
        <p:spPr>
          <a:xfrm>
            <a:off x="8759806" y="3654378"/>
            <a:ext cx="1828800" cy="343061"/>
          </a:xfrm>
        </p:spPr>
        <p:txBody>
          <a:bodyPr/>
          <a:lstStyle/>
          <a:p>
            <a:r>
              <a:rPr lang="en-US" dirty="0"/>
              <a:t>RAJESH SANTOSHI</a:t>
            </a:r>
          </a:p>
        </p:txBody>
      </p:sp>
      <p:sp>
        <p:nvSpPr>
          <p:cNvPr id="63" name="Text Placeholder 62">
            <a:extLst>
              <a:ext uri="{FF2B5EF4-FFF2-40B4-BE49-F238E27FC236}">
                <a16:creationId xmlns:a16="http://schemas.microsoft.com/office/drawing/2014/main" id="{41797063-0A46-4FCE-86CB-FC66F997C5F4}"/>
              </a:ext>
            </a:extLst>
          </p:cNvPr>
          <p:cNvSpPr>
            <a:spLocks noGrp="1"/>
          </p:cNvSpPr>
          <p:nvPr>
            <p:ph type="body" idx="24"/>
          </p:nvPr>
        </p:nvSpPr>
        <p:spPr>
          <a:xfrm>
            <a:off x="8634432" y="3782039"/>
            <a:ext cx="2057400" cy="343061"/>
          </a:xfrm>
        </p:spPr>
        <p:txBody>
          <a:bodyPr/>
          <a:lstStyle/>
          <a:p>
            <a:r>
              <a:rPr lang="en-US" dirty="0"/>
              <a:t>VP Marketing</a:t>
            </a:r>
          </a:p>
        </p:txBody>
      </p:sp>
      <p:pic>
        <p:nvPicPr>
          <p:cNvPr id="58" name="Picture Placeholder 57" descr="Team member headshot">
            <a:extLst>
              <a:ext uri="{FF2B5EF4-FFF2-40B4-BE49-F238E27FC236}">
                <a16:creationId xmlns:a16="http://schemas.microsoft.com/office/drawing/2014/main" id="{67F12A1B-1645-4C97-AE80-CC96C4998E2E}"/>
              </a:ext>
            </a:extLst>
          </p:cNvPr>
          <p:cNvPicPr>
            <a:picLocks noGrp="1" noChangeAspect="1"/>
          </p:cNvPicPr>
          <p:nvPr>
            <p:ph type="pic" sz="quarter" idx="26"/>
          </p:nvPr>
        </p:nvPicPr>
        <p:blipFill rotWithShape="1">
          <a:blip r:embed="rId6">
            <a:extLst>
              <a:ext uri="{28A0092B-C50C-407E-A947-70E740481C1C}">
                <a14:useLocalDpi xmlns:a14="http://schemas.microsoft.com/office/drawing/2010/main" val="0"/>
              </a:ext>
            </a:extLst>
          </a:blip>
          <a:srcRect/>
          <a:stretch/>
        </p:blipFill>
        <p:spPr>
          <a:xfrm>
            <a:off x="1877176" y="4287711"/>
            <a:ext cx="1066800" cy="1066800"/>
          </a:xfrm>
        </p:spPr>
      </p:pic>
      <p:pic>
        <p:nvPicPr>
          <p:cNvPr id="66" name="Picture Placeholder 65" descr="Team member headshot">
            <a:extLst>
              <a:ext uri="{FF2B5EF4-FFF2-40B4-BE49-F238E27FC236}">
                <a16:creationId xmlns:a16="http://schemas.microsoft.com/office/drawing/2014/main" id="{448282B4-E477-4ECE-BC09-7EA9451D9AEE}"/>
              </a:ext>
            </a:extLst>
          </p:cNvPr>
          <p:cNvPicPr>
            <a:picLocks noGrp="1" noChangeAspect="1"/>
          </p:cNvPicPr>
          <p:nvPr>
            <p:ph type="pic" sz="quarter" idx="27"/>
          </p:nvPr>
        </p:nvPicPr>
        <p:blipFill rotWithShape="1">
          <a:blip r:embed="rId7">
            <a:extLst>
              <a:ext uri="{28A0092B-C50C-407E-A947-70E740481C1C}">
                <a14:useLocalDpi xmlns:a14="http://schemas.microsoft.com/office/drawing/2010/main" val="0"/>
              </a:ext>
            </a:extLst>
          </a:blip>
          <a:srcRect/>
          <a:stretch/>
        </p:blipFill>
        <p:spPr>
          <a:xfrm>
            <a:off x="4226270" y="4287711"/>
            <a:ext cx="1066800" cy="1066800"/>
          </a:xfrm>
        </p:spPr>
      </p:pic>
      <p:pic>
        <p:nvPicPr>
          <p:cNvPr id="78" name="Picture Placeholder 77" descr="Team member headshot">
            <a:extLst>
              <a:ext uri="{FF2B5EF4-FFF2-40B4-BE49-F238E27FC236}">
                <a16:creationId xmlns:a16="http://schemas.microsoft.com/office/drawing/2014/main" id="{15824874-C00E-4835-97F0-43C416DDCACC}"/>
              </a:ext>
            </a:extLst>
          </p:cNvPr>
          <p:cNvPicPr>
            <a:picLocks noGrp="1" noChangeAspect="1"/>
          </p:cNvPicPr>
          <p:nvPr>
            <p:ph type="pic" sz="quarter" idx="28"/>
          </p:nvPr>
        </p:nvPicPr>
        <p:blipFill rotWithShape="1">
          <a:blip r:embed="rId8">
            <a:extLst>
              <a:ext uri="{28A0092B-C50C-407E-A947-70E740481C1C}">
                <a14:useLocalDpi xmlns:a14="http://schemas.microsoft.com/office/drawing/2010/main" val="0"/>
              </a:ext>
            </a:extLst>
          </a:blip>
          <a:srcRect/>
          <a:stretch/>
        </p:blipFill>
        <p:spPr>
          <a:xfrm>
            <a:off x="6716934" y="4287711"/>
            <a:ext cx="1066800" cy="1066800"/>
          </a:xfrm>
        </p:spPr>
      </p:pic>
      <p:pic>
        <p:nvPicPr>
          <p:cNvPr id="83" name="Picture Placeholder 82" descr="Team member headshot">
            <a:extLst>
              <a:ext uri="{FF2B5EF4-FFF2-40B4-BE49-F238E27FC236}">
                <a16:creationId xmlns:a16="http://schemas.microsoft.com/office/drawing/2014/main" id="{96405252-7726-442E-9D15-755840A5AF27}"/>
              </a:ext>
            </a:extLst>
          </p:cNvPr>
          <p:cNvPicPr>
            <a:picLocks noGrp="1" noChangeAspect="1"/>
          </p:cNvPicPr>
          <p:nvPr>
            <p:ph type="pic" sz="quarter" idx="29"/>
          </p:nvPr>
        </p:nvPicPr>
        <p:blipFill rotWithShape="1">
          <a:blip r:embed="rId9">
            <a:extLst>
              <a:ext uri="{28A0092B-C50C-407E-A947-70E740481C1C}">
                <a14:useLocalDpi xmlns:a14="http://schemas.microsoft.com/office/drawing/2010/main" val="0"/>
              </a:ext>
            </a:extLst>
          </a:blip>
          <a:srcRect/>
          <a:stretch/>
        </p:blipFill>
        <p:spPr>
          <a:xfrm>
            <a:off x="9136814" y="4287711"/>
            <a:ext cx="1066800" cy="1066800"/>
          </a:xfrm>
        </p:spPr>
      </p:pic>
      <p:sp>
        <p:nvSpPr>
          <p:cNvPr id="64" name="Text Placeholder 63">
            <a:extLst>
              <a:ext uri="{FF2B5EF4-FFF2-40B4-BE49-F238E27FC236}">
                <a16:creationId xmlns:a16="http://schemas.microsoft.com/office/drawing/2014/main" id="{3ECD1D6F-7DAE-4DCC-BBB4-CD519379CDF6}"/>
              </a:ext>
            </a:extLst>
          </p:cNvPr>
          <p:cNvSpPr>
            <a:spLocks noGrp="1"/>
          </p:cNvSpPr>
          <p:nvPr>
            <p:ph type="body" idx="25"/>
          </p:nvPr>
        </p:nvSpPr>
        <p:spPr>
          <a:xfrm>
            <a:off x="1500168" y="5513214"/>
            <a:ext cx="1828800" cy="343061"/>
          </a:xfrm>
        </p:spPr>
        <p:txBody>
          <a:bodyPr/>
          <a:lstStyle/>
          <a:p>
            <a:r>
              <a:rPr lang="en-US" dirty="0"/>
              <a:t>GRAHAM BARNES</a:t>
            </a:r>
          </a:p>
          <a:p>
            <a:endParaRPr lang="en-US" dirty="0"/>
          </a:p>
        </p:txBody>
      </p:sp>
      <p:sp>
        <p:nvSpPr>
          <p:cNvPr id="72" name="Text Placeholder 71">
            <a:extLst>
              <a:ext uri="{FF2B5EF4-FFF2-40B4-BE49-F238E27FC236}">
                <a16:creationId xmlns:a16="http://schemas.microsoft.com/office/drawing/2014/main" id="{0420E7B5-7D79-437C-BC6E-11C9C9C73D12}"/>
              </a:ext>
            </a:extLst>
          </p:cNvPr>
          <p:cNvSpPr>
            <a:spLocks noGrp="1"/>
          </p:cNvSpPr>
          <p:nvPr>
            <p:ph type="body" idx="33"/>
          </p:nvPr>
        </p:nvSpPr>
        <p:spPr>
          <a:xfrm>
            <a:off x="1390120" y="5640875"/>
            <a:ext cx="2057400" cy="343061"/>
          </a:xfrm>
        </p:spPr>
        <p:txBody>
          <a:bodyPr/>
          <a:lstStyle/>
          <a:p>
            <a:r>
              <a:rPr lang="en-US" dirty="0"/>
              <a:t>VP Product</a:t>
            </a:r>
          </a:p>
        </p:txBody>
      </p:sp>
      <p:sp>
        <p:nvSpPr>
          <p:cNvPr id="69" name="Text Placeholder 68">
            <a:extLst>
              <a:ext uri="{FF2B5EF4-FFF2-40B4-BE49-F238E27FC236}">
                <a16:creationId xmlns:a16="http://schemas.microsoft.com/office/drawing/2014/main" id="{A5A9CD8D-31A9-4139-87B2-349EA8E14781}"/>
              </a:ext>
            </a:extLst>
          </p:cNvPr>
          <p:cNvSpPr>
            <a:spLocks noGrp="1"/>
          </p:cNvSpPr>
          <p:nvPr>
            <p:ph type="body" idx="30"/>
          </p:nvPr>
        </p:nvSpPr>
        <p:spPr>
          <a:xfrm>
            <a:off x="3849262" y="5527896"/>
            <a:ext cx="1828800" cy="343061"/>
          </a:xfrm>
        </p:spPr>
        <p:txBody>
          <a:bodyPr/>
          <a:lstStyle/>
          <a:p>
            <a:r>
              <a:rPr lang="en-US" dirty="0"/>
              <a:t>ROWAN MURPHY</a:t>
            </a:r>
          </a:p>
          <a:p>
            <a:endParaRPr lang="en-US" dirty="0"/>
          </a:p>
        </p:txBody>
      </p:sp>
      <p:sp>
        <p:nvSpPr>
          <p:cNvPr id="73" name="Text Placeholder 72">
            <a:extLst>
              <a:ext uri="{FF2B5EF4-FFF2-40B4-BE49-F238E27FC236}">
                <a16:creationId xmlns:a16="http://schemas.microsoft.com/office/drawing/2014/main" id="{E1FCDD58-01CD-47CF-AB15-A511E9D3612F}"/>
              </a:ext>
            </a:extLst>
          </p:cNvPr>
          <p:cNvSpPr>
            <a:spLocks noGrp="1"/>
          </p:cNvSpPr>
          <p:nvPr>
            <p:ph type="body" idx="34"/>
          </p:nvPr>
        </p:nvSpPr>
        <p:spPr>
          <a:xfrm>
            <a:off x="3739214" y="5655557"/>
            <a:ext cx="2057400" cy="343061"/>
          </a:xfrm>
        </p:spPr>
        <p:txBody>
          <a:bodyPr/>
          <a:lstStyle/>
          <a:p>
            <a:r>
              <a:rPr lang="en-US" dirty="0"/>
              <a:t>SEO Strategist</a:t>
            </a:r>
          </a:p>
        </p:txBody>
      </p:sp>
      <p:sp>
        <p:nvSpPr>
          <p:cNvPr id="70" name="Text Placeholder 69">
            <a:extLst>
              <a:ext uri="{FF2B5EF4-FFF2-40B4-BE49-F238E27FC236}">
                <a16:creationId xmlns:a16="http://schemas.microsoft.com/office/drawing/2014/main" id="{58753412-8033-48AD-80DF-945C72BC7335}"/>
              </a:ext>
            </a:extLst>
          </p:cNvPr>
          <p:cNvSpPr>
            <a:spLocks noGrp="1"/>
          </p:cNvSpPr>
          <p:nvPr>
            <p:ph type="body" idx="31"/>
          </p:nvPr>
        </p:nvSpPr>
        <p:spPr>
          <a:xfrm>
            <a:off x="6339926" y="5527896"/>
            <a:ext cx="1828800" cy="343061"/>
          </a:xfrm>
        </p:spPr>
        <p:txBody>
          <a:bodyPr/>
          <a:lstStyle/>
          <a:p>
            <a:r>
              <a:rPr lang="en-US" dirty="0"/>
              <a:t>ELIZABETH MOORE</a:t>
            </a:r>
          </a:p>
        </p:txBody>
      </p:sp>
      <p:sp>
        <p:nvSpPr>
          <p:cNvPr id="74" name="Text Placeholder 73">
            <a:extLst>
              <a:ext uri="{FF2B5EF4-FFF2-40B4-BE49-F238E27FC236}">
                <a16:creationId xmlns:a16="http://schemas.microsoft.com/office/drawing/2014/main" id="{2E2604A9-4BB8-4144-914B-DCF4F13DF3DB}"/>
              </a:ext>
            </a:extLst>
          </p:cNvPr>
          <p:cNvSpPr>
            <a:spLocks noGrp="1"/>
          </p:cNvSpPr>
          <p:nvPr>
            <p:ph type="body" idx="35"/>
          </p:nvPr>
        </p:nvSpPr>
        <p:spPr>
          <a:xfrm>
            <a:off x="6229878" y="5655557"/>
            <a:ext cx="2057400" cy="343061"/>
          </a:xfrm>
        </p:spPr>
        <p:txBody>
          <a:bodyPr/>
          <a:lstStyle/>
          <a:p>
            <a:r>
              <a:rPr lang="en-US" dirty="0"/>
              <a:t>Product Designer</a:t>
            </a:r>
          </a:p>
        </p:txBody>
      </p:sp>
      <p:sp>
        <p:nvSpPr>
          <p:cNvPr id="71" name="Text Placeholder 70">
            <a:extLst>
              <a:ext uri="{FF2B5EF4-FFF2-40B4-BE49-F238E27FC236}">
                <a16:creationId xmlns:a16="http://schemas.microsoft.com/office/drawing/2014/main" id="{A45FE9A3-15E0-49FA-B6E5-DB16CD0C2C8F}"/>
              </a:ext>
            </a:extLst>
          </p:cNvPr>
          <p:cNvSpPr>
            <a:spLocks noGrp="1"/>
          </p:cNvSpPr>
          <p:nvPr>
            <p:ph type="body" idx="32"/>
          </p:nvPr>
        </p:nvSpPr>
        <p:spPr>
          <a:xfrm>
            <a:off x="8759806" y="5513214"/>
            <a:ext cx="1828800" cy="343061"/>
          </a:xfrm>
        </p:spPr>
        <p:txBody>
          <a:bodyPr/>
          <a:lstStyle/>
          <a:p>
            <a:r>
              <a:rPr lang="en-US" dirty="0"/>
              <a:t>ROBIN KLINE</a:t>
            </a:r>
          </a:p>
        </p:txBody>
      </p:sp>
      <p:sp>
        <p:nvSpPr>
          <p:cNvPr id="75" name="Text Placeholder 74">
            <a:extLst>
              <a:ext uri="{FF2B5EF4-FFF2-40B4-BE49-F238E27FC236}">
                <a16:creationId xmlns:a16="http://schemas.microsoft.com/office/drawing/2014/main" id="{72076C4D-9688-4C1A-AB51-8F1051A803A9}"/>
              </a:ext>
            </a:extLst>
          </p:cNvPr>
          <p:cNvSpPr>
            <a:spLocks noGrp="1"/>
          </p:cNvSpPr>
          <p:nvPr>
            <p:ph type="body" idx="36"/>
          </p:nvPr>
        </p:nvSpPr>
        <p:spPr>
          <a:xfrm>
            <a:off x="8634432" y="5640875"/>
            <a:ext cx="2057400" cy="343061"/>
          </a:xfrm>
        </p:spPr>
        <p:txBody>
          <a:bodyPr/>
          <a:lstStyle/>
          <a:p>
            <a:r>
              <a:rPr lang="en-US" dirty="0"/>
              <a:t>Content Developer</a:t>
            </a:r>
          </a:p>
        </p:txBody>
      </p:sp>
    </p:spTree>
    <p:extLst>
      <p:ext uri="{BB962C8B-B14F-4D97-AF65-F5344CB8AC3E}">
        <p14:creationId xmlns:p14="http://schemas.microsoft.com/office/powerpoint/2010/main" val="3396266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476875" y="1671639"/>
            <a:ext cx="5111750" cy="1204912"/>
          </a:xfrm>
        </p:spPr>
        <p:txBody>
          <a:bodyPr/>
          <a:lstStyle/>
          <a:p>
            <a:r>
              <a:rPr lang="en-US" dirty="0"/>
              <a:t>SUMMARY</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a:xfrm>
            <a:off x="5476875" y="3682546"/>
            <a:ext cx="5111750" cy="1525588"/>
          </a:xfrm>
        </p:spPr>
        <p:txBody>
          <a:bodyPr vert="horz" lIns="91440" tIns="45720" rIns="91440" bIns="45720" rtlCol="0" anchor="b">
            <a:normAutofit/>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p:txBody>
      </p:sp>
    </p:spTree>
    <p:extLst>
      <p:ext uri="{BB962C8B-B14F-4D97-AF65-F5344CB8AC3E}">
        <p14:creationId xmlns:p14="http://schemas.microsoft.com/office/powerpoint/2010/main" val="920173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507045" y="1481138"/>
            <a:ext cx="2141764" cy="514350"/>
          </a:xfrm>
        </p:spPr>
        <p:txBody>
          <a:bodyPr vert="horz" lIns="91440" tIns="45720" rIns="91440" bIns="45720" rtlCol="0" anchor="ctr">
            <a:normAutofit/>
          </a:bodyPr>
          <a:lstStyle/>
          <a:p>
            <a:r>
              <a:rPr lang="en-US" sz="2000" dirty="0"/>
              <a:t>Simulation</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1073102" y="2557463"/>
            <a:ext cx="2141764" cy="514350"/>
          </a:xfrm>
        </p:spPr>
        <p:txBody>
          <a:bodyPr/>
          <a:lstStyle/>
          <a:p>
            <a:r>
              <a:rPr lang="en-US" sz="2000" dirty="0"/>
              <a:t>designs</a:t>
            </a:r>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822960" y="3633788"/>
            <a:ext cx="2998331" cy="514350"/>
          </a:xfrm>
        </p:spPr>
        <p:txBody>
          <a:bodyPr/>
          <a:lstStyle/>
          <a:p>
            <a:r>
              <a:rPr lang="en-US" sz="2000" dirty="0"/>
              <a:t>Manufacturing</a:t>
            </a:r>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2263727" y="4710114"/>
            <a:ext cx="2141764" cy="514350"/>
          </a:xfrm>
        </p:spPr>
        <p:txBody>
          <a:bodyPr/>
          <a:lstStyle/>
          <a:p>
            <a:r>
              <a:rPr lang="en-US" sz="2000" dirty="0"/>
              <a:t>Assembly</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760262" y="1594478"/>
            <a:ext cx="5539095" cy="1010842"/>
          </a:xfrm>
        </p:spPr>
        <p:txBody>
          <a:bodyPr>
            <a:normAutofit/>
          </a:bodyPr>
          <a:lstStyle/>
          <a:p>
            <a:r>
              <a:rPr lang="en-US" sz="2000" dirty="0"/>
              <a:t>Done using WOKWI – Online simulator</a:t>
            </a:r>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5344755" y="2682564"/>
            <a:ext cx="5539095" cy="1010842"/>
          </a:xfrm>
        </p:spPr>
        <p:txBody>
          <a:bodyPr>
            <a:normAutofit/>
          </a:bodyPr>
          <a:lstStyle/>
          <a:p>
            <a:r>
              <a:rPr lang="en-US" sz="2000" dirty="0"/>
              <a:t>Altium Designer and Solidworks</a:t>
            </a:r>
          </a:p>
          <a:p>
            <a:endParaRPr lang="en-US" sz="2000" dirty="0"/>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935664" y="3755394"/>
            <a:ext cx="5539095" cy="1010842"/>
          </a:xfrm>
        </p:spPr>
        <p:txBody>
          <a:bodyPr>
            <a:normAutofit/>
          </a:bodyPr>
          <a:lstStyle/>
          <a:p>
            <a:r>
              <a:rPr lang="en-US" sz="2000" dirty="0"/>
              <a:t>JLCPCB and 3D Printing</a:t>
            </a:r>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534006" y="4824430"/>
            <a:ext cx="5539095" cy="1010842"/>
          </a:xfrm>
        </p:spPr>
        <p:txBody>
          <a:bodyPr>
            <a:normAutofit/>
          </a:bodyPr>
          <a:lstStyle/>
          <a:p>
            <a:r>
              <a:rPr lang="en-US" sz="2000" dirty="0"/>
              <a:t>Hand soldered and Assembled by myself</a:t>
            </a:r>
          </a:p>
        </p:txBody>
      </p:sp>
    </p:spTree>
    <p:extLst>
      <p:ext uri="{BB962C8B-B14F-4D97-AF65-F5344CB8AC3E}">
        <p14:creationId xmlns:p14="http://schemas.microsoft.com/office/powerpoint/2010/main" val="1738561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777549" y="337625"/>
            <a:ext cx="4905669" cy="1051197"/>
          </a:xfrm>
        </p:spPr>
        <p:txBody>
          <a:bodyPr/>
          <a:lstStyle/>
          <a:p>
            <a:r>
              <a:rPr lang="en-US" dirty="0"/>
              <a:t>Simulation</a:t>
            </a:r>
          </a:p>
        </p:txBody>
      </p:sp>
      <p:pic>
        <p:nvPicPr>
          <p:cNvPr id="4" name="Picture 3" descr="A screenshot of a computer&#10;&#10;Description automatically generated">
            <a:extLst>
              <a:ext uri="{FF2B5EF4-FFF2-40B4-BE49-F238E27FC236}">
                <a16:creationId xmlns:a16="http://schemas.microsoft.com/office/drawing/2014/main" id="{049493E4-9552-663F-A3D6-D8424E575446}"/>
              </a:ext>
            </a:extLst>
          </p:cNvPr>
          <p:cNvPicPr>
            <a:picLocks noChangeAspect="1"/>
          </p:cNvPicPr>
          <p:nvPr/>
        </p:nvPicPr>
        <p:blipFill rotWithShape="1">
          <a:blip r:embed="rId2"/>
          <a:srcRect t="13904"/>
          <a:stretch/>
        </p:blipFill>
        <p:spPr>
          <a:xfrm>
            <a:off x="1439594" y="1631853"/>
            <a:ext cx="9312812" cy="4510091"/>
          </a:xfrm>
          <a:prstGeom prst="rect">
            <a:avLst/>
          </a:prstGeom>
        </p:spPr>
      </p:pic>
    </p:spTree>
    <p:extLst>
      <p:ext uri="{BB962C8B-B14F-4D97-AF65-F5344CB8AC3E}">
        <p14:creationId xmlns:p14="http://schemas.microsoft.com/office/powerpoint/2010/main" val="707789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777549" y="337625"/>
            <a:ext cx="4905669" cy="1051197"/>
          </a:xfrm>
        </p:spPr>
        <p:txBody>
          <a:bodyPr/>
          <a:lstStyle/>
          <a:p>
            <a:r>
              <a:rPr lang="en-US" dirty="0"/>
              <a:t>Schematic</a:t>
            </a:r>
          </a:p>
        </p:txBody>
      </p:sp>
      <p:pic>
        <p:nvPicPr>
          <p:cNvPr id="6" name="Picture 5" descr="A picture containing text, screenshot, software, display&#10;&#10;Description automatically generated">
            <a:extLst>
              <a:ext uri="{FF2B5EF4-FFF2-40B4-BE49-F238E27FC236}">
                <a16:creationId xmlns:a16="http://schemas.microsoft.com/office/drawing/2014/main" id="{0DB04BBC-D458-4008-719C-49BBD2AFCB54}"/>
              </a:ext>
            </a:extLst>
          </p:cNvPr>
          <p:cNvPicPr>
            <a:picLocks noChangeAspect="1"/>
          </p:cNvPicPr>
          <p:nvPr/>
        </p:nvPicPr>
        <p:blipFill rotWithShape="1">
          <a:blip r:embed="rId2"/>
          <a:srcRect l="28384" t="20251" r="10867" b="9027"/>
          <a:stretch/>
        </p:blipFill>
        <p:spPr>
          <a:xfrm>
            <a:off x="211015" y="1727136"/>
            <a:ext cx="5809957" cy="3804621"/>
          </a:xfrm>
          <a:prstGeom prst="rect">
            <a:avLst/>
          </a:prstGeom>
        </p:spPr>
      </p:pic>
      <p:pic>
        <p:nvPicPr>
          <p:cNvPr id="8" name="Picture 7" descr="A computer screen shot of a computer&#10;&#10;Description automatically generated with low confidence">
            <a:extLst>
              <a:ext uri="{FF2B5EF4-FFF2-40B4-BE49-F238E27FC236}">
                <a16:creationId xmlns:a16="http://schemas.microsoft.com/office/drawing/2014/main" id="{926DC6A2-6158-1C6E-8697-E28C548194E6}"/>
              </a:ext>
            </a:extLst>
          </p:cNvPr>
          <p:cNvPicPr>
            <a:picLocks noChangeAspect="1"/>
          </p:cNvPicPr>
          <p:nvPr/>
        </p:nvPicPr>
        <p:blipFill rotWithShape="1">
          <a:blip r:embed="rId3"/>
          <a:srcRect l="33097" t="27556" r="13077" b="9469"/>
          <a:stretch/>
        </p:blipFill>
        <p:spPr>
          <a:xfrm>
            <a:off x="6253089" y="1689404"/>
            <a:ext cx="5809957" cy="3823488"/>
          </a:xfrm>
          <a:prstGeom prst="rect">
            <a:avLst/>
          </a:prstGeom>
        </p:spPr>
      </p:pic>
    </p:spTree>
    <p:extLst>
      <p:ext uri="{BB962C8B-B14F-4D97-AF65-F5344CB8AC3E}">
        <p14:creationId xmlns:p14="http://schemas.microsoft.com/office/powerpoint/2010/main" val="4039401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777549" y="337625"/>
            <a:ext cx="4905669" cy="1051197"/>
          </a:xfrm>
        </p:spPr>
        <p:txBody>
          <a:bodyPr/>
          <a:lstStyle/>
          <a:p>
            <a:r>
              <a:rPr lang="en-US" dirty="0"/>
              <a:t>PCB design</a:t>
            </a:r>
          </a:p>
        </p:txBody>
      </p:sp>
      <p:pic>
        <p:nvPicPr>
          <p:cNvPr id="4" name="Picture 3">
            <a:extLst>
              <a:ext uri="{FF2B5EF4-FFF2-40B4-BE49-F238E27FC236}">
                <a16:creationId xmlns:a16="http://schemas.microsoft.com/office/drawing/2014/main" id="{03677F78-7841-031B-9095-76C680E1ED33}"/>
              </a:ext>
            </a:extLst>
          </p:cNvPr>
          <p:cNvPicPr>
            <a:picLocks noChangeAspect="1"/>
          </p:cNvPicPr>
          <p:nvPr/>
        </p:nvPicPr>
        <p:blipFill rotWithShape="1">
          <a:blip r:embed="rId2"/>
          <a:srcRect l="41597" t="24233" r="22507" b="7590"/>
          <a:stretch/>
        </p:blipFill>
        <p:spPr>
          <a:xfrm>
            <a:off x="1337603" y="267286"/>
            <a:ext cx="2778369" cy="2968283"/>
          </a:xfrm>
          <a:prstGeom prst="rect">
            <a:avLst/>
          </a:prstGeom>
        </p:spPr>
      </p:pic>
      <p:pic>
        <p:nvPicPr>
          <p:cNvPr id="6" name="Picture 5">
            <a:extLst>
              <a:ext uri="{FF2B5EF4-FFF2-40B4-BE49-F238E27FC236}">
                <a16:creationId xmlns:a16="http://schemas.microsoft.com/office/drawing/2014/main" id="{5EF0F7FF-EA7D-3027-458C-3FFD22E3718C}"/>
              </a:ext>
            </a:extLst>
          </p:cNvPr>
          <p:cNvPicPr>
            <a:picLocks noChangeAspect="1"/>
          </p:cNvPicPr>
          <p:nvPr/>
        </p:nvPicPr>
        <p:blipFill rotWithShape="1">
          <a:blip r:embed="rId3"/>
          <a:srcRect l="42416" t="22724" r="23596" b="9099"/>
          <a:stretch/>
        </p:blipFill>
        <p:spPr>
          <a:xfrm>
            <a:off x="1337603" y="3362179"/>
            <a:ext cx="2798972" cy="3158198"/>
          </a:xfrm>
          <a:prstGeom prst="rect">
            <a:avLst/>
          </a:prstGeom>
        </p:spPr>
      </p:pic>
      <p:pic>
        <p:nvPicPr>
          <p:cNvPr id="8" name="Picture 7">
            <a:extLst>
              <a:ext uri="{FF2B5EF4-FFF2-40B4-BE49-F238E27FC236}">
                <a16:creationId xmlns:a16="http://schemas.microsoft.com/office/drawing/2014/main" id="{20984713-3949-04A6-E7C8-959D96144D81}"/>
              </a:ext>
            </a:extLst>
          </p:cNvPr>
          <p:cNvPicPr>
            <a:picLocks noChangeAspect="1"/>
          </p:cNvPicPr>
          <p:nvPr/>
        </p:nvPicPr>
        <p:blipFill rotWithShape="1">
          <a:blip r:embed="rId4"/>
          <a:srcRect l="44021" t="22418" r="24505" b="21037"/>
          <a:stretch/>
        </p:blipFill>
        <p:spPr>
          <a:xfrm>
            <a:off x="8637562" y="2634175"/>
            <a:ext cx="2954216" cy="2985492"/>
          </a:xfrm>
          <a:prstGeom prst="rect">
            <a:avLst/>
          </a:prstGeom>
        </p:spPr>
      </p:pic>
      <p:pic>
        <p:nvPicPr>
          <p:cNvPr id="10" name="Picture 9">
            <a:extLst>
              <a:ext uri="{FF2B5EF4-FFF2-40B4-BE49-F238E27FC236}">
                <a16:creationId xmlns:a16="http://schemas.microsoft.com/office/drawing/2014/main" id="{5F68CFB9-7771-31F0-5CA7-6F3BEB489CEF}"/>
              </a:ext>
            </a:extLst>
          </p:cNvPr>
          <p:cNvPicPr>
            <a:picLocks noChangeAspect="1"/>
          </p:cNvPicPr>
          <p:nvPr/>
        </p:nvPicPr>
        <p:blipFill rotWithShape="1">
          <a:blip r:embed="rId5"/>
          <a:srcRect l="46082" t="19548" r="19931" b="17929"/>
          <a:stretch/>
        </p:blipFill>
        <p:spPr>
          <a:xfrm>
            <a:off x="5040189" y="2562764"/>
            <a:ext cx="2954216" cy="3056903"/>
          </a:xfrm>
          <a:prstGeom prst="rect">
            <a:avLst/>
          </a:prstGeom>
        </p:spPr>
      </p:pic>
    </p:spTree>
    <p:extLst>
      <p:ext uri="{BB962C8B-B14F-4D97-AF65-F5344CB8AC3E}">
        <p14:creationId xmlns:p14="http://schemas.microsoft.com/office/powerpoint/2010/main" val="3677324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777549" y="337625"/>
            <a:ext cx="4905669" cy="1051197"/>
          </a:xfrm>
        </p:spPr>
        <p:txBody>
          <a:bodyPr/>
          <a:lstStyle/>
          <a:p>
            <a:r>
              <a:rPr lang="en-US" dirty="0"/>
              <a:t>Enclosure</a:t>
            </a:r>
          </a:p>
        </p:txBody>
      </p:sp>
      <p:pic>
        <p:nvPicPr>
          <p:cNvPr id="5" name="Picture 4" descr="A picture containing text, screenshot, graphics software, software&#10;&#10;Description automatically generated">
            <a:extLst>
              <a:ext uri="{FF2B5EF4-FFF2-40B4-BE49-F238E27FC236}">
                <a16:creationId xmlns:a16="http://schemas.microsoft.com/office/drawing/2014/main" id="{9EA44985-ACDF-77EC-ACBD-3B5828039220}"/>
              </a:ext>
            </a:extLst>
          </p:cNvPr>
          <p:cNvPicPr>
            <a:picLocks noChangeAspect="1"/>
          </p:cNvPicPr>
          <p:nvPr/>
        </p:nvPicPr>
        <p:blipFill rotWithShape="1">
          <a:blip r:embed="rId2"/>
          <a:srcRect l="33672" t="18698" r="8055" b="11539"/>
          <a:stretch/>
        </p:blipFill>
        <p:spPr>
          <a:xfrm>
            <a:off x="6035039" y="1821766"/>
            <a:ext cx="5648179" cy="3798278"/>
          </a:xfrm>
          <a:prstGeom prst="rect">
            <a:avLst/>
          </a:prstGeom>
        </p:spPr>
      </p:pic>
      <p:pic>
        <p:nvPicPr>
          <p:cNvPr id="7" name="Picture 6" descr="A picture containing text, screenshot, graphics software, multimedia software&#10;&#10;Description automatically generated">
            <a:extLst>
              <a:ext uri="{FF2B5EF4-FFF2-40B4-BE49-F238E27FC236}">
                <a16:creationId xmlns:a16="http://schemas.microsoft.com/office/drawing/2014/main" id="{7118E6E7-3CC3-AD31-66F8-FB2C633CEFC5}"/>
              </a:ext>
            </a:extLst>
          </p:cNvPr>
          <p:cNvPicPr>
            <a:picLocks noChangeAspect="1"/>
          </p:cNvPicPr>
          <p:nvPr/>
        </p:nvPicPr>
        <p:blipFill rotWithShape="1">
          <a:blip r:embed="rId3"/>
          <a:srcRect l="22077" t="25176" r="45846" b="14739"/>
          <a:stretch/>
        </p:blipFill>
        <p:spPr>
          <a:xfrm>
            <a:off x="508782" y="1821766"/>
            <a:ext cx="5528385" cy="3798278"/>
          </a:xfrm>
          <a:prstGeom prst="rect">
            <a:avLst/>
          </a:prstGeom>
        </p:spPr>
      </p:pic>
    </p:spTree>
    <p:extLst>
      <p:ext uri="{BB962C8B-B14F-4D97-AF65-F5344CB8AC3E}">
        <p14:creationId xmlns:p14="http://schemas.microsoft.com/office/powerpoint/2010/main" val="3054656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777549" y="337625"/>
            <a:ext cx="4905669" cy="1051197"/>
          </a:xfrm>
        </p:spPr>
        <p:txBody>
          <a:bodyPr/>
          <a:lstStyle/>
          <a:p>
            <a:r>
              <a:rPr lang="en-US" dirty="0"/>
              <a:t>PCB Assembly</a:t>
            </a:r>
          </a:p>
        </p:txBody>
      </p:sp>
      <p:pic>
        <p:nvPicPr>
          <p:cNvPr id="4" name="Picture 3" descr="A green circuit board on a metal surface&#10;&#10;Description automatically generated with medium confidence">
            <a:extLst>
              <a:ext uri="{FF2B5EF4-FFF2-40B4-BE49-F238E27FC236}">
                <a16:creationId xmlns:a16="http://schemas.microsoft.com/office/drawing/2014/main" id="{86480E32-0A19-CAA9-BBE1-880A1EB20542}"/>
              </a:ext>
            </a:extLst>
          </p:cNvPr>
          <p:cNvPicPr>
            <a:picLocks noChangeAspect="1"/>
          </p:cNvPicPr>
          <p:nvPr/>
        </p:nvPicPr>
        <p:blipFill rotWithShape="1">
          <a:blip r:embed="rId2"/>
          <a:srcRect t="9469"/>
          <a:stretch/>
        </p:blipFill>
        <p:spPr>
          <a:xfrm>
            <a:off x="0" y="1282450"/>
            <a:ext cx="6555468" cy="4451035"/>
          </a:xfrm>
          <a:prstGeom prst="rect">
            <a:avLst/>
          </a:prstGeom>
        </p:spPr>
      </p:pic>
      <p:pic>
        <p:nvPicPr>
          <p:cNvPr id="8" name="Picture 7" descr="A picture containing electronics, circuit component, electronic engineering, electronic component&#10;&#10;Description automatically generated">
            <a:extLst>
              <a:ext uri="{FF2B5EF4-FFF2-40B4-BE49-F238E27FC236}">
                <a16:creationId xmlns:a16="http://schemas.microsoft.com/office/drawing/2014/main" id="{53F83A75-396C-384E-0612-0E63D7D1E8AB}"/>
              </a:ext>
            </a:extLst>
          </p:cNvPr>
          <p:cNvPicPr>
            <a:picLocks noChangeAspect="1"/>
          </p:cNvPicPr>
          <p:nvPr/>
        </p:nvPicPr>
        <p:blipFill rotWithShape="1">
          <a:blip r:embed="rId3"/>
          <a:srcRect t="20788" b="14266"/>
          <a:stretch/>
        </p:blipFill>
        <p:spPr>
          <a:xfrm>
            <a:off x="6609913" y="1282450"/>
            <a:ext cx="5423366" cy="4696319"/>
          </a:xfrm>
          <a:prstGeom prst="rect">
            <a:avLst/>
          </a:prstGeom>
        </p:spPr>
      </p:pic>
    </p:spTree>
    <p:extLst>
      <p:ext uri="{BB962C8B-B14F-4D97-AF65-F5344CB8AC3E}">
        <p14:creationId xmlns:p14="http://schemas.microsoft.com/office/powerpoint/2010/main" val="3204637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675163" y="2368357"/>
            <a:ext cx="4179570" cy="1524735"/>
          </a:xfrm>
        </p:spPr>
        <p:txBody>
          <a:bodyPr/>
          <a:lstStyle/>
          <a:p>
            <a:r>
              <a:rPr lang="en-US" sz="4800"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675163" y="3990724"/>
            <a:ext cx="5221458" cy="2004161"/>
          </a:xfrm>
        </p:spPr>
        <p:txBody>
          <a:bodyPr>
            <a:normAutofit/>
          </a:bodyPr>
          <a:lstStyle/>
          <a:p>
            <a:r>
              <a:rPr lang="en-US" sz="2800" dirty="0"/>
              <a:t>200650U – Lasitha Jananjaya</a:t>
            </a:r>
          </a:p>
        </p:txBody>
      </p:sp>
    </p:spTree>
    <p:extLst>
      <p:ext uri="{BB962C8B-B14F-4D97-AF65-F5344CB8AC3E}">
        <p14:creationId xmlns:p14="http://schemas.microsoft.com/office/powerpoint/2010/main" val="2436493926"/>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noline" id="{080CB5C6-FA0A-40B0-8C1A-A4BA88D91EE0}" vid="{DC98E595-77B2-413A-A4EA-B47400BD13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75DC67E-4FAC-4989-A1C6-9CCFAE7240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C14FED0-9A95-4A83-8CAA-A3BB5938F80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C4BA2C8-4C3C-4809-AD4F-FED9B4D74B8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Colorful Certificate</Template>
  <TotalTime>0</TotalTime>
  <Words>681</Words>
  <Application>Microsoft Office PowerPoint</Application>
  <PresentationFormat>Widescreen</PresentationFormat>
  <Paragraphs>214</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Tenorite</vt:lpstr>
      <vt:lpstr>Monoline</vt:lpstr>
      <vt:lpstr>Morse Code Practice Kit</vt:lpstr>
      <vt:lpstr>General Info</vt:lpstr>
      <vt:lpstr>PowerPoint Presentation</vt:lpstr>
      <vt:lpstr>Simulation</vt:lpstr>
      <vt:lpstr>Schematic</vt:lpstr>
      <vt:lpstr>PCB design</vt:lpstr>
      <vt:lpstr>Enclosure</vt:lpstr>
      <vt:lpstr>PCB Assembly</vt:lpstr>
      <vt:lpstr>THANK YOU</vt:lpstr>
      <vt:lpstr>Enclosure Assembly</vt:lpstr>
      <vt:lpstr>SOLUTION</vt:lpstr>
      <vt:lpstr>PRODUCT OVERVIEW</vt:lpstr>
      <vt:lpstr>PRODUCT BENEFITS</vt:lpstr>
      <vt:lpstr>BUSINESS MODEL</vt:lpstr>
      <vt:lpstr>MARKET OVERVIEW</vt:lpstr>
      <vt:lpstr>Market comparison</vt:lpstr>
      <vt:lpstr>OUR COMPETITION</vt:lpstr>
      <vt:lpstr>Our competition  </vt:lpstr>
      <vt:lpstr>Growth strategy</vt:lpstr>
      <vt:lpstr>TWO-YEAR ACTION PLAN</vt:lpstr>
      <vt:lpstr>FINANCIALS</vt:lpstr>
      <vt:lpstr>MEET THE TEAM</vt:lpstr>
      <vt:lpstr>MEET THE TEAM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2021-06-15T17:20:32Z</dcterms:created>
  <dcterms:modified xsi:type="dcterms:W3CDTF">2023-06-12T11:33:15Z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